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40" r:id="rId2"/>
  </p:sldMasterIdLst>
  <p:notesMasterIdLst>
    <p:notesMasterId r:id="rId36"/>
  </p:notesMasterIdLst>
  <p:sldIdLst>
    <p:sldId id="268" r:id="rId3"/>
    <p:sldId id="293" r:id="rId4"/>
    <p:sldId id="302" r:id="rId5"/>
    <p:sldId id="294" r:id="rId6"/>
    <p:sldId id="343" r:id="rId7"/>
    <p:sldId id="344" r:id="rId8"/>
    <p:sldId id="345" r:id="rId9"/>
    <p:sldId id="346" r:id="rId10"/>
    <p:sldId id="347" r:id="rId11"/>
    <p:sldId id="348" r:id="rId12"/>
    <p:sldId id="350" r:id="rId13"/>
    <p:sldId id="349" r:id="rId14"/>
    <p:sldId id="351" r:id="rId15"/>
    <p:sldId id="352" r:id="rId16"/>
    <p:sldId id="353" r:id="rId17"/>
    <p:sldId id="305" r:id="rId18"/>
    <p:sldId id="354" r:id="rId19"/>
    <p:sldId id="355" r:id="rId20"/>
    <p:sldId id="323" r:id="rId21"/>
    <p:sldId id="342" r:id="rId22"/>
    <p:sldId id="356" r:id="rId23"/>
    <p:sldId id="357" r:id="rId24"/>
    <p:sldId id="358" r:id="rId25"/>
    <p:sldId id="359" r:id="rId26"/>
    <p:sldId id="360" r:id="rId27"/>
    <p:sldId id="361" r:id="rId28"/>
    <p:sldId id="362" r:id="rId29"/>
    <p:sldId id="363" r:id="rId30"/>
    <p:sldId id="364" r:id="rId31"/>
    <p:sldId id="365" r:id="rId32"/>
    <p:sldId id="366" r:id="rId33"/>
    <p:sldId id="367" r:id="rId34"/>
    <p:sldId id="368" r:id="rId35"/>
  </p:sldIdLst>
  <p:sldSz cx="9144000" cy="6858000" type="screen4x3"/>
  <p:notesSz cx="6858000" cy="9144000"/>
  <p:defaultTextStyle>
    <a:defPPr>
      <a:defRPr lang="en-US"/>
    </a:defPPr>
    <a:lvl1pPr marL="0" algn="l" defTabSz="9126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320" algn="l" defTabSz="9126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2640" algn="l" defTabSz="9126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68962" algn="l" defTabSz="9126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5281" algn="l" defTabSz="9126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1607" algn="l" defTabSz="9126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37924" algn="l" defTabSz="9126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4245" algn="l" defTabSz="9126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0566" algn="l" defTabSz="91264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8099"/>
    <a:srgbClr val="008499"/>
    <a:srgbClr val="3C8FA5"/>
    <a:srgbClr val="0285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97" d="100"/>
          <a:sy n="97" d="100"/>
        </p:scale>
        <p:origin x="-125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511F6F-75E1-43B9-9A75-6556C4D74869}" type="datetimeFigureOut">
              <a:rPr lang="en-ZA" smtClean="0"/>
              <a:pPr/>
              <a:t>2014/11/07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6290B-52BB-42FD-BAF1-A7DF7C75E31B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61334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26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320" algn="l" defTabSz="9126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640" algn="l" defTabSz="9126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8962" algn="l" defTabSz="9126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5281" algn="l" defTabSz="9126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1607" algn="l" defTabSz="9126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7924" algn="l" defTabSz="9126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4245" algn="l" defTabSz="9126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0566" algn="l" defTabSz="9126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/>
              <a:pPr/>
              <a:t>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501274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/>
              <a:pPr/>
              <a:t>12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960214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/>
              <a:pPr/>
              <a:t>13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464258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/>
              <a:pPr/>
              <a:t>14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543892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/>
              <a:pPr/>
              <a:t>15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080803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/>
              <a:pPr/>
              <a:t>17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758960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/>
              <a:pPr/>
              <a:t>18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294833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>
                <a:solidFill>
                  <a:prstClr val="black"/>
                </a:solidFill>
              </a:rPr>
              <a:pPr/>
              <a:t>20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1274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>
                <a:solidFill>
                  <a:prstClr val="black"/>
                </a:solidFill>
              </a:rPr>
              <a:pPr/>
              <a:t>21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1339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>
                <a:solidFill>
                  <a:prstClr val="black"/>
                </a:solidFill>
              </a:rPr>
              <a:pPr/>
              <a:t>22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6026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>
                <a:solidFill>
                  <a:prstClr val="black"/>
                </a:solidFill>
              </a:rPr>
              <a:pPr/>
              <a:t>23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366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/>
              <a:pPr/>
              <a:t>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501274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>
                <a:solidFill>
                  <a:prstClr val="black"/>
                </a:solidFill>
              </a:rPr>
              <a:pPr/>
              <a:t>24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0090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>
                <a:solidFill>
                  <a:prstClr val="black"/>
                </a:solidFill>
              </a:rPr>
              <a:pPr/>
              <a:t>25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8800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>
                <a:solidFill>
                  <a:prstClr val="black"/>
                </a:solidFill>
              </a:rPr>
              <a:pPr/>
              <a:t>26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5730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>
                <a:solidFill>
                  <a:prstClr val="black"/>
                </a:solidFill>
              </a:rPr>
              <a:pPr/>
              <a:t>27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55343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>
                <a:solidFill>
                  <a:prstClr val="black"/>
                </a:solidFill>
              </a:rPr>
              <a:pPr/>
              <a:t>28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3152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>
                <a:solidFill>
                  <a:prstClr val="black"/>
                </a:solidFill>
              </a:rPr>
              <a:pPr/>
              <a:t>29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5484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>
                <a:solidFill>
                  <a:prstClr val="black"/>
                </a:solidFill>
              </a:rPr>
              <a:pPr/>
              <a:t>30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68389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>
                <a:solidFill>
                  <a:prstClr val="black"/>
                </a:solidFill>
              </a:rPr>
              <a:pPr/>
              <a:t>32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69988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>
                <a:solidFill>
                  <a:prstClr val="black"/>
                </a:solidFill>
              </a:rPr>
              <a:pPr/>
              <a:t>33</a:t>
            </a:fld>
            <a:endParaRPr lang="en-ZA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344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/>
              <a:pPr/>
              <a:t>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24849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/>
              <a:pPr/>
              <a:t>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58638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/>
              <a:pPr/>
              <a:t>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871326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/>
              <a:pPr/>
              <a:t>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059618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/>
              <a:pPr/>
              <a:t>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376593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/>
              <a:pPr/>
              <a:t>10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169901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16290B-52BB-42FD-BAF1-A7DF7C75E31B}" type="slidenum">
              <a:rPr lang="en-ZA" smtClean="0"/>
              <a:pPr/>
              <a:t>11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14933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2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8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52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16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4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0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/>
              <a:pPr/>
              <a:t>2014/11/07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/>
              <a:pPr/>
              <a:t>2014/11/07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/>
              <a:pPr/>
              <a:t>2014/11/07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2014/11/07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4288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2014/11/07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096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2014/11/07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2043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2014/11/07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309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2014/11/07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5276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2014/11/07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3680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2014/11/07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3955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2014/11/07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886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/>
              <a:pPr/>
              <a:t>2014/11/07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2014/11/07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8353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2014/11/07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3666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2014/11/07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526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2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3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2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89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52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16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379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424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0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/>
              <a:pPr/>
              <a:t>2014/11/07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1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1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/>
              <a:pPr/>
              <a:t>2014/11/07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320" indent="0">
              <a:buNone/>
              <a:defRPr sz="2000" b="1"/>
            </a:lvl2pPr>
            <a:lvl3pPr marL="912640" indent="0">
              <a:buNone/>
              <a:defRPr sz="1800" b="1"/>
            </a:lvl3pPr>
            <a:lvl4pPr marL="1368962" indent="0">
              <a:buNone/>
              <a:defRPr sz="1600" b="1"/>
            </a:lvl4pPr>
            <a:lvl5pPr marL="1825281" indent="0">
              <a:buNone/>
              <a:defRPr sz="1600" b="1"/>
            </a:lvl5pPr>
            <a:lvl6pPr marL="2281607" indent="0">
              <a:buNone/>
              <a:defRPr sz="1600" b="1"/>
            </a:lvl6pPr>
            <a:lvl7pPr marL="2737924" indent="0">
              <a:buNone/>
              <a:defRPr sz="1600" b="1"/>
            </a:lvl7pPr>
            <a:lvl8pPr marL="3194245" indent="0">
              <a:buNone/>
              <a:defRPr sz="1600" b="1"/>
            </a:lvl8pPr>
            <a:lvl9pPr marL="365056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320" indent="0">
              <a:buNone/>
              <a:defRPr sz="2000" b="1"/>
            </a:lvl2pPr>
            <a:lvl3pPr marL="912640" indent="0">
              <a:buNone/>
              <a:defRPr sz="1800" b="1"/>
            </a:lvl3pPr>
            <a:lvl4pPr marL="1368962" indent="0">
              <a:buNone/>
              <a:defRPr sz="1600" b="1"/>
            </a:lvl4pPr>
            <a:lvl5pPr marL="1825281" indent="0">
              <a:buNone/>
              <a:defRPr sz="1600" b="1"/>
            </a:lvl5pPr>
            <a:lvl6pPr marL="2281607" indent="0">
              <a:buNone/>
              <a:defRPr sz="1600" b="1"/>
            </a:lvl6pPr>
            <a:lvl7pPr marL="2737924" indent="0">
              <a:buNone/>
              <a:defRPr sz="1600" b="1"/>
            </a:lvl7pPr>
            <a:lvl8pPr marL="3194245" indent="0">
              <a:buNone/>
              <a:defRPr sz="1600" b="1"/>
            </a:lvl8pPr>
            <a:lvl9pPr marL="365056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/>
              <a:pPr/>
              <a:t>2014/11/07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/>
              <a:pPr/>
              <a:t>2014/11/07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/>
              <a:pPr/>
              <a:t>2014/11/07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0" y="143511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320" indent="0">
              <a:buNone/>
              <a:defRPr sz="1200"/>
            </a:lvl2pPr>
            <a:lvl3pPr marL="912640" indent="0">
              <a:buNone/>
              <a:defRPr sz="1000"/>
            </a:lvl3pPr>
            <a:lvl4pPr marL="1368962" indent="0">
              <a:buNone/>
              <a:defRPr sz="900"/>
            </a:lvl4pPr>
            <a:lvl5pPr marL="1825281" indent="0">
              <a:buNone/>
              <a:defRPr sz="900"/>
            </a:lvl5pPr>
            <a:lvl6pPr marL="2281607" indent="0">
              <a:buNone/>
              <a:defRPr sz="900"/>
            </a:lvl6pPr>
            <a:lvl7pPr marL="2737924" indent="0">
              <a:buNone/>
              <a:defRPr sz="900"/>
            </a:lvl7pPr>
            <a:lvl8pPr marL="3194245" indent="0">
              <a:buNone/>
              <a:defRPr sz="900"/>
            </a:lvl8pPr>
            <a:lvl9pPr marL="365056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/>
              <a:pPr/>
              <a:t>2014/11/07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320" indent="0">
              <a:buNone/>
              <a:defRPr sz="2800"/>
            </a:lvl2pPr>
            <a:lvl3pPr marL="912640" indent="0">
              <a:buNone/>
              <a:defRPr sz="2400"/>
            </a:lvl3pPr>
            <a:lvl4pPr marL="1368962" indent="0">
              <a:buNone/>
              <a:defRPr sz="2000"/>
            </a:lvl4pPr>
            <a:lvl5pPr marL="1825281" indent="0">
              <a:buNone/>
              <a:defRPr sz="2000"/>
            </a:lvl5pPr>
            <a:lvl6pPr marL="2281607" indent="0">
              <a:buNone/>
              <a:defRPr sz="2000"/>
            </a:lvl6pPr>
            <a:lvl7pPr marL="2737924" indent="0">
              <a:buNone/>
              <a:defRPr sz="2000"/>
            </a:lvl7pPr>
            <a:lvl8pPr marL="3194245" indent="0">
              <a:buNone/>
              <a:defRPr sz="2000"/>
            </a:lvl8pPr>
            <a:lvl9pPr marL="3650566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320" indent="0">
              <a:buNone/>
              <a:defRPr sz="1200"/>
            </a:lvl2pPr>
            <a:lvl3pPr marL="912640" indent="0">
              <a:buNone/>
              <a:defRPr sz="1000"/>
            </a:lvl3pPr>
            <a:lvl4pPr marL="1368962" indent="0">
              <a:buNone/>
              <a:defRPr sz="900"/>
            </a:lvl4pPr>
            <a:lvl5pPr marL="1825281" indent="0">
              <a:buNone/>
              <a:defRPr sz="900"/>
            </a:lvl5pPr>
            <a:lvl6pPr marL="2281607" indent="0">
              <a:buNone/>
              <a:defRPr sz="900"/>
            </a:lvl6pPr>
            <a:lvl7pPr marL="2737924" indent="0">
              <a:buNone/>
              <a:defRPr sz="900"/>
            </a:lvl7pPr>
            <a:lvl8pPr marL="3194245" indent="0">
              <a:buNone/>
              <a:defRPr sz="900"/>
            </a:lvl8pPr>
            <a:lvl9pPr marL="365056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9CC58-0F26-465E-A25F-0DE9D3FA6314}" type="datetimeFigureOut">
              <a:rPr lang="en-ZA" smtClean="0"/>
              <a:pPr/>
              <a:t>2014/11/07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9E0A7-B718-42ED-9EF2-FF3A2A98D2AD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266" tIns="45634" rIns="91266" bIns="4563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10"/>
            <a:ext cx="8229600" cy="4525963"/>
          </a:xfrm>
          <a:prstGeom prst="rect">
            <a:avLst/>
          </a:prstGeom>
        </p:spPr>
        <p:txBody>
          <a:bodyPr vert="horz" lIns="91266" tIns="45634" rIns="91266" bIns="4563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266" tIns="45634" rIns="91266" bIns="4563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9CC58-0F26-465E-A25F-0DE9D3FA6314}" type="datetimeFigureOut">
              <a:rPr lang="en-ZA" smtClean="0"/>
              <a:pPr/>
              <a:t>2014/11/07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266" tIns="45634" rIns="91266" bIns="4563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266" tIns="45634" rIns="91266" bIns="4563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9E0A7-B718-42ED-9EF2-FF3A2A98D2AD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264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240" indent="-342240" algn="l" defTabSz="91264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520" indent="-285200" algn="l" defTabSz="91264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0801" indent="-228160" algn="l" defTabSz="91264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121" indent="-228160" algn="l" defTabSz="91264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3443" indent="-228160" algn="l" defTabSz="91264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9764" indent="-228160" algn="l" defTabSz="91264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6083" indent="-228160" algn="l" defTabSz="91264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2405" indent="-228160" algn="l" defTabSz="91264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8726" indent="-228160" algn="l" defTabSz="91264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6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320" algn="l" defTabSz="9126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2640" algn="l" defTabSz="9126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962" algn="l" defTabSz="9126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5281" algn="l" defTabSz="9126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1607" algn="l" defTabSz="9126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7924" algn="l" defTabSz="9126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4245" algn="l" defTabSz="9126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0566" algn="l" defTabSz="91264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B69CC58-0F26-465E-A25F-0DE9D3FA6314}" type="datetimeFigureOut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914400"/>
              <a:t>2014/11/07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A679E0A7-B718-42ED-9EF2-FF3A2A98D2AD}" type="slidenum">
              <a:rPr lang="en-ZA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Z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004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7.wmf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8.wmf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hyperlink" Target="http://www.datafirst.uct.ac.za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4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UCTcircular_logo2_white].png"/>
          <p:cNvPicPr>
            <a:picLocks noChangeAspect="1"/>
          </p:cNvPicPr>
          <p:nvPr/>
        </p:nvPicPr>
        <p:blipFill>
          <a:blip r:embed="rId2" cstate="print">
            <a:lum bright="-22000"/>
          </a:blip>
          <a:srcRect l="22517" t="2061" b="20662"/>
          <a:stretch>
            <a:fillRect/>
          </a:stretch>
        </p:blipFill>
        <p:spPr>
          <a:xfrm>
            <a:off x="0" y="0"/>
            <a:ext cx="6804248" cy="6858000"/>
          </a:xfrm>
          <a:prstGeom prst="rect">
            <a:avLst/>
          </a:prstGeom>
        </p:spPr>
      </p:pic>
      <p:pic>
        <p:nvPicPr>
          <p:cNvPr id="19" name="Picture 18" descr="DataFirst_LOGO_REVERSED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849A"/>
              </a:clrFrom>
              <a:clrTo>
                <a:srgbClr val="00849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9513" y="404665"/>
            <a:ext cx="3483177" cy="1008112"/>
          </a:xfrm>
          <a:prstGeom prst="rect">
            <a:avLst/>
          </a:prstGeom>
        </p:spPr>
      </p:pic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0" y="1823246"/>
            <a:ext cx="7596336" cy="1743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266" tIns="45634" rIns="91266" bIns="45634" anchor="ctr"/>
          <a:lstStyle>
            <a:defPPr>
              <a:defRPr lang="en-GB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 defTabSz="456320">
              <a:buClrTx/>
              <a:defRPr/>
            </a:pPr>
            <a:r>
              <a:rPr lang="en-US" sz="4400" b="1" dirty="0" smtClean="0">
                <a:solidFill>
                  <a:srgbClr val="FFFFFF"/>
                </a:solidFill>
                <a:latin typeface="+mj-lt"/>
              </a:rPr>
              <a:t>REDI 3x3 Presentation:</a:t>
            </a:r>
          </a:p>
          <a:p>
            <a:pPr algn="r" defTabSz="456320">
              <a:buClrTx/>
              <a:defRPr/>
            </a:pPr>
            <a:r>
              <a:rPr lang="en-US" sz="4400" b="1" dirty="0" smtClean="0">
                <a:solidFill>
                  <a:srgbClr val="FFFFFF"/>
                </a:solidFill>
                <a:latin typeface="+mj-lt"/>
              </a:rPr>
              <a:t>Data projects, Wage Inequality and Top Incomes </a:t>
            </a:r>
            <a:endParaRPr lang="en-US" sz="44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0" y="3717032"/>
            <a:ext cx="7668344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266" tIns="45634" rIns="91266" bIns="45634"/>
          <a:lstStyle>
            <a:defPPr>
              <a:defRPr lang="en-GB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1pPr>
            <a:lvl2pPr marL="742950" indent="-28575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2pPr>
            <a:lvl3pPr marL="11430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3pPr>
            <a:lvl4pPr marL="16002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4pPr>
            <a:lvl5pPr marL="2057400" indent="-228600" algn="l" defTabSz="457200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Arial" charset="0"/>
                <a:ea typeface="DejaVu Sans" charset="0"/>
                <a:cs typeface="DejaVu Sans" charset="0"/>
              </a:defRPr>
            </a:lvl9pPr>
          </a:lstStyle>
          <a:p>
            <a:pPr algn="r">
              <a:spcBef>
                <a:spcPts val="550"/>
              </a:spcBef>
              <a:buClrTx/>
            </a:pPr>
            <a:r>
              <a:rPr lang="en-US" sz="2200" b="1" dirty="0">
                <a:solidFill>
                  <a:srgbClr val="FFFFFF"/>
                </a:solidFill>
              </a:rPr>
              <a:t>Martin Wittenberg</a:t>
            </a:r>
          </a:p>
          <a:p>
            <a:pPr algn="r">
              <a:spcBef>
                <a:spcPts val="550"/>
              </a:spcBef>
              <a:buClrTx/>
            </a:pPr>
            <a:r>
              <a:rPr lang="en-US" sz="2200" b="1" dirty="0">
                <a:solidFill>
                  <a:srgbClr val="FFFFFF"/>
                </a:solidFill>
              </a:rPr>
              <a:t>DataFirst</a:t>
            </a:r>
          </a:p>
          <a:p>
            <a:pPr algn="r"/>
            <a:r>
              <a:rPr lang="en-ZA" sz="2000" dirty="0" smtClean="0"/>
              <a:t>4 November 2014</a:t>
            </a:r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1130680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 defTabSz="456320">
                <a:buClrTx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Data Projects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ZA" dirty="0" smtClean="0"/>
              <a:t>Outliers –Millionaires (real terms)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5589070"/>
              </p:ext>
            </p:extLst>
          </p:nvPr>
        </p:nvGraphicFramePr>
        <p:xfrm>
          <a:off x="107505" y="1601416"/>
          <a:ext cx="8784975" cy="5139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4889"/>
                <a:gridCol w="521879"/>
                <a:gridCol w="944213"/>
                <a:gridCol w="864969"/>
                <a:gridCol w="1002203"/>
                <a:gridCol w="958713"/>
                <a:gridCol w="498684"/>
                <a:gridCol w="1145235"/>
                <a:gridCol w="822445"/>
                <a:gridCol w="1101745"/>
              </a:tblGrid>
              <a:tr h="2685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 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unweighted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weighted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 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unweighted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weighted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2685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Survey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n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prop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total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prop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Survey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n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prop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total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prop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</a:tr>
              <a:tr h="2685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1994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       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         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05:1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       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         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</a:tr>
              <a:tr h="340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1995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0.000097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1 865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0.000211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05:2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4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0.000262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3 052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0.00031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</a:tr>
              <a:tr h="2685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1997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       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         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06:1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       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         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</a:tr>
              <a:tr h="340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1998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0.001089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8 990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0.001048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06:2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       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         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</a:tr>
              <a:tr h="340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1999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43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0.003576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27 570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0.003235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07:1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0.000117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824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0.000079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</a:tr>
              <a:tr h="340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00:1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0.000174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614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0.000071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07:2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2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0.000125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2 794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0.000259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</a:tr>
              <a:tr h="340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00:2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20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0.001049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14 357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0.001526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10:1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6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0.000334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3 678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0.000318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</a:tr>
              <a:tr h="340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01:1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0.000059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86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9.70E-06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10:2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0.00056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6 277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0.000548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</a:tr>
              <a:tr h="340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01:2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4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0.000247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2 466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0.000276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10:3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0.000644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7 511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0.000664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</a:tr>
              <a:tr h="2685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02:1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       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         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10:4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6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0.000358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3 611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0.000315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</a:tr>
              <a:tr h="340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02:2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0.000068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2 441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0.000276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11:1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1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0.000061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1 041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0.000091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</a:tr>
              <a:tr h="2685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03:1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       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         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11:2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4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0.000243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3 737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0.000327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</a:tr>
              <a:tr h="2685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03:2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       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         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11:3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3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0.000173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1 937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0.000166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</a:tr>
              <a:tr h="2685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04:1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       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         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11:4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6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0.000335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2 647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0.000224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</a:tr>
              <a:tr h="2685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04:2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       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         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 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 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 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 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 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084" marR="53084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1794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 defTabSz="456320">
                <a:buClrTx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Data Projects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How do we deal with this?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147248" cy="4104456"/>
          </a:xfrm>
        </p:spPr>
        <p:txBody>
          <a:bodyPr>
            <a:normAutofit fontScale="92500" lnSpcReduction="20000"/>
          </a:bodyPr>
          <a:lstStyle/>
          <a:p>
            <a:r>
              <a:rPr lang="en-ZA" dirty="0" smtClean="0"/>
              <a:t>Run (“</a:t>
            </a:r>
            <a:r>
              <a:rPr lang="en-ZA" dirty="0" err="1" smtClean="0"/>
              <a:t>Mincerian</a:t>
            </a:r>
            <a:r>
              <a:rPr lang="en-ZA" dirty="0" smtClean="0"/>
              <a:t>”) wage regression</a:t>
            </a:r>
          </a:p>
          <a:p>
            <a:pPr lvl="1"/>
            <a:r>
              <a:rPr lang="en-ZA" dirty="0" smtClean="0"/>
              <a:t>Generate residuals (i.e. deviations from the predicted wage)</a:t>
            </a:r>
          </a:p>
          <a:p>
            <a:pPr lvl="1"/>
            <a:r>
              <a:rPr lang="en-ZA" dirty="0" smtClean="0"/>
              <a:t>“</a:t>
            </a:r>
            <a:r>
              <a:rPr lang="en-ZA" dirty="0" err="1" smtClean="0"/>
              <a:t>Studentize</a:t>
            </a:r>
            <a:r>
              <a:rPr lang="en-ZA" dirty="0" smtClean="0"/>
              <a:t>” these</a:t>
            </a:r>
          </a:p>
          <a:p>
            <a:pPr lvl="1"/>
            <a:r>
              <a:rPr lang="en-ZA" dirty="0" smtClean="0"/>
              <a:t>Flag residuals that are bigger than 5 in absolute value – should have seen 0.3 cases on a dataset as big as PALMS</a:t>
            </a:r>
          </a:p>
          <a:p>
            <a:pPr lvl="2"/>
            <a:r>
              <a:rPr lang="en-ZA" dirty="0" smtClean="0"/>
              <a:t>Actually flagged 476</a:t>
            </a:r>
          </a:p>
          <a:p>
            <a:r>
              <a:rPr lang="en-ZA" dirty="0" smtClean="0"/>
              <a:t>Outlier variable included with PALMS public release</a:t>
            </a:r>
          </a:p>
        </p:txBody>
      </p:sp>
    </p:spTree>
    <p:extLst>
      <p:ext uri="{BB962C8B-B14F-4D97-AF65-F5344CB8AC3E}">
        <p14:creationId xmlns:p14="http://schemas.microsoft.com/office/powerpoint/2010/main" val="3056465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 defTabSz="456320">
                <a:buClrTx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Data Projects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Brackets (LFS case)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127338"/>
              </p:ext>
            </p:extLst>
          </p:nvPr>
        </p:nvGraphicFramePr>
        <p:xfrm>
          <a:off x="179510" y="1844821"/>
          <a:ext cx="8712971" cy="48965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4019"/>
                <a:gridCol w="878619"/>
                <a:gridCol w="878619"/>
                <a:gridCol w="878619"/>
                <a:gridCol w="878619"/>
                <a:gridCol w="878619"/>
                <a:gridCol w="878619"/>
                <a:gridCol w="878619"/>
                <a:gridCol w="878619"/>
              </a:tblGrid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Salary category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00:1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00:2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01:1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01:2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02:1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02:2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03:1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03:2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None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0.001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0.000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R 1 - R 200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0.890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0.939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0.867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0.892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0.880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0.862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0.890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0.846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R 201 - R 500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0.877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0.922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0.889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0.855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0.864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0.872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0.873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0.857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R 501 - R 1 000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0.808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0.913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0.838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0.845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0.835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0.821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0.829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0.815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R 1 001 - R 1 500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0.703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0.845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0.765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0.733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0.717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0.710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0.737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0.680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R 1 501 - R 2 500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0.625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0.849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0.741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0.750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0.704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0.695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0.712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0.697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R 2 501 - R 3 500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0.526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0.849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0.662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0.655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0.594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0.600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0.609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0.577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R 3 501 - R 4 500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0.499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0.773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0.562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0.607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0.507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0.493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0.482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0.474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R 4 501 - R 6 000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0.513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0.777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0.580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0.611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0.518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0.523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0.492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0.455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R 6 001 - R 8 000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0.463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0.762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0.500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0.562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0.501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0.449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0.444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0.429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R 8 001 - R 11 000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0.473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0.661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0.464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0.448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0.398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0.383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0.372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0.336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R 11 001 - R 16 000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0.452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0.646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0.458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0.436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0.383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0.294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0.341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0.279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R 16 001 - R 30 000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0.336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0.668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0.398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0.338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0.401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0.272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0.303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0.297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64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R 30 000 or more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0.704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0.918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0.712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0.649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0.519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0.535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0.610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0.465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3389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 defTabSz="456320">
                <a:buClrTx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Data Projects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How does one deal with this?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147248" cy="4536504"/>
          </a:xfrm>
        </p:spPr>
        <p:txBody>
          <a:bodyPr>
            <a:normAutofit fontScale="70000" lnSpcReduction="20000"/>
          </a:bodyPr>
          <a:lstStyle/>
          <a:p>
            <a:r>
              <a:rPr lang="en-ZA" dirty="0" smtClean="0"/>
              <a:t>4 approaches:</a:t>
            </a:r>
          </a:p>
          <a:p>
            <a:pPr lvl="1"/>
            <a:r>
              <a:rPr lang="en-ZA" dirty="0" smtClean="0"/>
              <a:t>Reweighting:</a:t>
            </a:r>
          </a:p>
          <a:p>
            <a:pPr lvl="2"/>
            <a:r>
              <a:rPr lang="en-ZA" dirty="0" smtClean="0"/>
              <a:t>Let those giving Rand amounts “represent” missing incomes in the same bracket</a:t>
            </a:r>
          </a:p>
          <a:p>
            <a:pPr lvl="1"/>
            <a:r>
              <a:rPr lang="en-ZA" dirty="0" smtClean="0"/>
              <a:t>Deterministic imputations</a:t>
            </a:r>
          </a:p>
          <a:p>
            <a:pPr lvl="2"/>
            <a:r>
              <a:rPr lang="en-ZA" dirty="0" smtClean="0"/>
              <a:t>Midpoint, Mean, Conditional mean</a:t>
            </a:r>
          </a:p>
          <a:p>
            <a:pPr lvl="1"/>
            <a:r>
              <a:rPr lang="en-ZA" dirty="0" smtClean="0"/>
              <a:t>Stochastic imputations</a:t>
            </a:r>
          </a:p>
          <a:p>
            <a:pPr lvl="2"/>
            <a:r>
              <a:rPr lang="en-ZA" dirty="0" smtClean="0"/>
              <a:t>Hot deck</a:t>
            </a:r>
          </a:p>
          <a:p>
            <a:pPr lvl="3"/>
            <a:r>
              <a:rPr lang="en-ZA" dirty="0" smtClean="0"/>
              <a:t>Match individuals to “similar” individuals (on covariates like gender, education etc.), copy income</a:t>
            </a:r>
          </a:p>
          <a:p>
            <a:pPr lvl="1"/>
            <a:r>
              <a:rPr lang="en-ZA" dirty="0" smtClean="0"/>
              <a:t>Multiple stochastic imputation</a:t>
            </a:r>
          </a:p>
          <a:p>
            <a:pPr lvl="2"/>
            <a:r>
              <a:rPr lang="en-ZA" dirty="0" smtClean="0"/>
              <a:t>Problem with stochastic imputation is that the value that is imputed is not actually measured, it is the true value plus some error</a:t>
            </a:r>
          </a:p>
          <a:p>
            <a:pPr lvl="2"/>
            <a:r>
              <a:rPr lang="en-ZA" dirty="0" smtClean="0"/>
              <a:t>We need to take the variability associated with this into account</a:t>
            </a:r>
          </a:p>
          <a:p>
            <a:pPr lvl="2"/>
            <a:r>
              <a:rPr lang="en-ZA" dirty="0" smtClean="0"/>
              <a:t>Do the stochastic imputation multiple times</a:t>
            </a:r>
          </a:p>
          <a:p>
            <a:pPr marL="1368961" lvl="3" indent="0">
              <a:buNone/>
            </a:pPr>
            <a:r>
              <a:rPr lang="en-ZA" dirty="0" smtClean="0"/>
              <a:t>Can take the uncertainty arising from the imputation into account </a:t>
            </a:r>
          </a:p>
        </p:txBody>
      </p:sp>
    </p:spTree>
    <p:extLst>
      <p:ext uri="{BB962C8B-B14F-4D97-AF65-F5344CB8AC3E}">
        <p14:creationId xmlns:p14="http://schemas.microsoft.com/office/powerpoint/2010/main" val="590205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 defTabSz="456320">
                <a:buClrTx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Data Projects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How does PALMS deal with this?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147248" cy="4104456"/>
          </a:xfrm>
        </p:spPr>
        <p:txBody>
          <a:bodyPr>
            <a:normAutofit/>
          </a:bodyPr>
          <a:lstStyle/>
          <a:p>
            <a:r>
              <a:rPr lang="en-ZA" dirty="0" smtClean="0"/>
              <a:t>“Bracket weights”</a:t>
            </a:r>
          </a:p>
          <a:p>
            <a:pPr lvl="1"/>
            <a:r>
              <a:rPr lang="en-ZA" dirty="0" smtClean="0"/>
              <a:t>Does the reweighting of point values to take the brackets into account</a:t>
            </a:r>
          </a:p>
          <a:p>
            <a:r>
              <a:rPr lang="en-ZA" dirty="0" smtClean="0"/>
              <a:t>Multiple stochastic imputation</a:t>
            </a:r>
          </a:p>
          <a:p>
            <a:pPr lvl="1"/>
            <a:r>
              <a:rPr lang="en-ZA" dirty="0" smtClean="0"/>
              <a:t>Released a dataset with 10 versions of real earnings</a:t>
            </a:r>
          </a:p>
        </p:txBody>
      </p:sp>
    </p:spTree>
    <p:extLst>
      <p:ext uri="{BB962C8B-B14F-4D97-AF65-F5344CB8AC3E}">
        <p14:creationId xmlns:p14="http://schemas.microsoft.com/office/powerpoint/2010/main" val="824669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 defTabSz="456320">
                <a:buClrTx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Data Projects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5860"/>
            <a:ext cx="8229600" cy="1143000"/>
          </a:xfrm>
        </p:spPr>
        <p:txBody>
          <a:bodyPr>
            <a:normAutofit/>
          </a:bodyPr>
          <a:lstStyle/>
          <a:p>
            <a:r>
              <a:rPr lang="en-ZA" dirty="0" smtClean="0"/>
              <a:t>What do the adjustments do?</a:t>
            </a:r>
            <a:endParaRPr lang="en-Z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9153969"/>
              </p:ext>
            </p:extLst>
          </p:nvPr>
        </p:nvGraphicFramePr>
        <p:xfrm>
          <a:off x="457201" y="1477334"/>
          <a:ext cx="8075238" cy="53285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5460"/>
                <a:gridCol w="978211"/>
                <a:gridCol w="874377"/>
                <a:gridCol w="877109"/>
                <a:gridCol w="877109"/>
                <a:gridCol w="874377"/>
                <a:gridCol w="874377"/>
                <a:gridCol w="877109"/>
                <a:gridCol w="877109"/>
              </a:tblGrid>
              <a:tr h="1625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ZA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227" marR="47227" marT="0" marB="0" anchor="b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Point values only 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Reweighted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Imputations (no outliers)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ctr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3156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 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outliers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removed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outliers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removed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mean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midpt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hotdeck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multiple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</a:tr>
              <a:tr h="1679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 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(1)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(2)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(3)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(4)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(5)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(6)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(7)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(8)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ctr"/>
                </a:tc>
              </a:tr>
              <a:tr h="1539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1995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2620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2620.3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2793.6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2793.9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2793.9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2880.3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2815.6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3028.1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</a:tr>
              <a:tr h="1625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ZA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(54.73)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(54.74)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(59.33)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(59.34)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(53.15)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(57.47)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(54.32)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(66.63)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</a:tr>
              <a:tr h="1539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1997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2049.2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2050.1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2660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2660.9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2660.8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2653.7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2664.1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2867.5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>
                    <a:solidFill>
                      <a:srgbClr val="FF0000"/>
                    </a:solidFill>
                  </a:tcPr>
                </a:tc>
              </a:tr>
              <a:tr h="1625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ZA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(42.5)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(42.51)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(95.37)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(95.39)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(52.77)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(60.29)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(55.41)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(70.15)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>
                    <a:solidFill>
                      <a:srgbClr val="92D050"/>
                    </a:solidFill>
                  </a:tcPr>
                </a:tc>
              </a:tr>
              <a:tr h="1539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1998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2174.5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2044.8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2826.8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2667.8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2684.8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2575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2675.3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2817.9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</a:tr>
              <a:tr h="3156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ZA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(90)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(75.37)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(111.01)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(96.57)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(68.33)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(67.95)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(72.03)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(79.7)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</a:tr>
              <a:tr h="1539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1999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3150.7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1984.3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3614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2663.2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2698.7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2747.2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2689.6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3093.7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</a:tr>
              <a:tr h="3156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ZA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(327.01)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(77.62)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(259.53)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(84.85)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(66.26)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(74.57)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(68.73)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(111.25)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</a:tr>
              <a:tr h="1539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2000:1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1904.3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1878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2355.7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2332.2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2331.8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2391.5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2474.2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2446.7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</a:tr>
              <a:tr h="1625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ZA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(80.22)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(73.01)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(90.96)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(85.78)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(69.45)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(84.94)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(74.63)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(72.67)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</a:tr>
              <a:tr h="1539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2000:2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5095.1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2400.8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5105.1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2593.6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2594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2748.1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2640.1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2699.1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</a:tr>
              <a:tr h="3156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ZA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(1062.69)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(74.85)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(990.97)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(78.26)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(72.71)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(85.54)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(74.65)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(79.74)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</a:tr>
              <a:tr h="1539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2001:1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1989.7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1980.1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2451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2442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2442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2461.7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2538.9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2513.6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</a:tr>
              <a:tr h="1625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ZA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(43.67)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(42.25)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(61.42)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(60.53)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(51.24)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(55.77)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(54.46)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(61.7)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</a:tr>
              <a:tr h="1539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2001:2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2137.3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2101.4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2586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2543.7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2544.5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2624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2625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2683.8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</a:tr>
              <a:tr h="1625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ZA" sz="14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(59.3)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(50.3)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(77.94)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(69.3)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(55.21)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(65.37)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(57.25)</a:t>
                      </a:r>
                      <a:endParaRPr lang="en-Z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(60.77)</a:t>
                      </a:r>
                      <a:endParaRPr lang="en-ZA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</a:tr>
              <a:tr h="315636">
                <a:tc gridSpan="9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n-ZA" sz="1100" dirty="0">
                          <a:effectLst/>
                        </a:rPr>
                        <a:t>Estimated standard errors in parentheses, correcting for clustering, but not correcting for imputations (except in the multiple imputations case) </a:t>
                      </a:r>
                      <a:endParaRPr lang="en-Z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227" marR="47227" marT="0" marB="0" anchor="b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577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8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UCTcircular_logo2_white].png"/>
          <p:cNvPicPr>
            <a:picLocks noChangeAspect="1"/>
          </p:cNvPicPr>
          <p:nvPr/>
        </p:nvPicPr>
        <p:blipFill>
          <a:blip r:embed="rId2" cstate="print">
            <a:lum bright="-22000"/>
          </a:blip>
          <a:srcRect l="22517" t="2061" b="20662"/>
          <a:stretch>
            <a:fillRect/>
          </a:stretch>
        </p:blipFill>
        <p:spPr>
          <a:xfrm>
            <a:off x="0" y="0"/>
            <a:ext cx="6804248" cy="6858000"/>
          </a:xfrm>
          <a:prstGeom prst="rect">
            <a:avLst/>
          </a:prstGeom>
        </p:spPr>
      </p:pic>
      <p:pic>
        <p:nvPicPr>
          <p:cNvPr id="19" name="Picture 18" descr="DataFirst_LOGO_REVERSED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849A"/>
              </a:clrFrom>
              <a:clrTo>
                <a:srgbClr val="00849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9513" y="404665"/>
            <a:ext cx="3483177" cy="10081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>
                <a:solidFill>
                  <a:schemeClr val="bg1"/>
                </a:solidFill>
              </a:rPr>
              <a:t>Using the data: Wage and wage inequality trends</a:t>
            </a:r>
            <a:endParaRPr lang="en-ZA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 smtClean="0">
                <a:solidFill>
                  <a:schemeClr val="bg1"/>
                </a:solidFill>
              </a:rPr>
              <a:t>REDI 3x3</a:t>
            </a:r>
            <a:endParaRPr lang="en-Z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952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 defTabSz="456320">
                <a:buClrTx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Wage and Wage Inequality Trends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5860"/>
            <a:ext cx="8229600" cy="1143000"/>
          </a:xfrm>
        </p:spPr>
        <p:txBody>
          <a:bodyPr>
            <a:normAutofit/>
          </a:bodyPr>
          <a:lstStyle/>
          <a:p>
            <a:r>
              <a:rPr lang="en-ZA" dirty="0" smtClean="0"/>
              <a:t>Real wage trends</a:t>
            </a:r>
            <a:endParaRPr lang="en-ZA" dirty="0"/>
          </a:p>
        </p:txBody>
      </p:sp>
      <p:pic>
        <p:nvPicPr>
          <p:cNvPr id="11" name="Content Placeholder 10"/>
          <p:cNvPicPr>
            <a:picLocks noGrp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60400" y="1600200"/>
            <a:ext cx="6223199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197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 defTabSz="456320">
                <a:buClrTx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Wage and Wage Inequality Trends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5860"/>
            <a:ext cx="8229600" cy="1143000"/>
          </a:xfrm>
        </p:spPr>
        <p:txBody>
          <a:bodyPr>
            <a:normAutofit/>
          </a:bodyPr>
          <a:lstStyle/>
          <a:p>
            <a:r>
              <a:rPr lang="en-ZA" dirty="0" smtClean="0"/>
              <a:t>Looking at the wage distribution</a:t>
            </a:r>
            <a:endParaRPr lang="en-ZA" dirty="0"/>
          </a:p>
        </p:txBody>
      </p:sp>
      <p:pic>
        <p:nvPicPr>
          <p:cNvPr id="13" name="Picture 12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914" y="1411952"/>
            <a:ext cx="6898203" cy="5324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0340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8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UCTcircular_logo2_white].png"/>
          <p:cNvPicPr>
            <a:picLocks noChangeAspect="1"/>
          </p:cNvPicPr>
          <p:nvPr/>
        </p:nvPicPr>
        <p:blipFill>
          <a:blip r:embed="rId2" cstate="print">
            <a:lum bright="-22000"/>
          </a:blip>
          <a:srcRect l="22517" t="2061" b="20662"/>
          <a:stretch>
            <a:fillRect/>
          </a:stretch>
        </p:blipFill>
        <p:spPr>
          <a:xfrm>
            <a:off x="0" y="0"/>
            <a:ext cx="6804248" cy="6858000"/>
          </a:xfrm>
          <a:prstGeom prst="rect">
            <a:avLst/>
          </a:prstGeom>
        </p:spPr>
      </p:pic>
      <p:pic>
        <p:nvPicPr>
          <p:cNvPr id="19" name="Picture 18" descr="DataFirst_LOGO_REVERSED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849A"/>
              </a:clrFrom>
              <a:clrTo>
                <a:srgbClr val="00849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9513" y="404665"/>
            <a:ext cx="3483177" cy="10081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>
                <a:solidFill>
                  <a:schemeClr val="bg1"/>
                </a:solidFill>
              </a:rPr>
              <a:t>USING THE DATA: Top earnings</a:t>
            </a:r>
            <a:endParaRPr lang="en-ZA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 smtClean="0">
                <a:solidFill>
                  <a:schemeClr val="bg1"/>
                </a:solidFill>
              </a:rPr>
              <a:t>REDI 3x3</a:t>
            </a:r>
            <a:endParaRPr lang="en-Z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83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 defTabSz="456320">
                <a:buClrTx/>
                <a:defRPr/>
              </a:pPr>
              <a:r>
                <a:rPr lang="en-US" b="1" dirty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Overview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Overview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74"/>
            <a:ext cx="8229600" cy="3921299"/>
          </a:xfrm>
        </p:spPr>
        <p:txBody>
          <a:bodyPr>
            <a:normAutofit/>
          </a:bodyPr>
          <a:lstStyle/>
          <a:p>
            <a:r>
              <a:rPr lang="en-ZA" dirty="0" err="1" smtClean="0"/>
              <a:t>DataFirst</a:t>
            </a:r>
            <a:r>
              <a:rPr lang="en-ZA" dirty="0" smtClean="0"/>
              <a:t> data projects</a:t>
            </a:r>
          </a:p>
          <a:p>
            <a:r>
              <a:rPr lang="en-ZA" dirty="0" smtClean="0"/>
              <a:t>Wage and Wage Inequality Trends</a:t>
            </a:r>
          </a:p>
          <a:p>
            <a:r>
              <a:rPr lang="en-ZA" dirty="0" smtClean="0"/>
              <a:t>Top earnings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733995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ZA">
                  <a:solidFill>
                    <a:prstClr val="white"/>
                  </a:solidFill>
                </a:endParaRPr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>
                <a:buClrTx/>
                <a:buFontTx/>
                <a:buNone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Top Earnings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Preview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r>
              <a:rPr lang="en-ZA" dirty="0" smtClean="0"/>
              <a:t>Preliminary work done on PALMS v1</a:t>
            </a:r>
            <a:endParaRPr lang="en-ZA" dirty="0"/>
          </a:p>
          <a:p>
            <a:r>
              <a:rPr lang="en-ZA" dirty="0" smtClean="0"/>
              <a:t>Core idea: fit a Pareto distribution to the top tail</a:t>
            </a:r>
            <a:endParaRPr lang="en-ZA" dirty="0"/>
          </a:p>
          <a:p>
            <a:r>
              <a:rPr lang="en-ZA" dirty="0"/>
              <a:t>Estimation strategy</a:t>
            </a:r>
          </a:p>
          <a:p>
            <a:pPr lvl="1"/>
            <a:r>
              <a:rPr lang="en-ZA" dirty="0"/>
              <a:t>Nonparametric</a:t>
            </a:r>
          </a:p>
          <a:p>
            <a:pPr lvl="1"/>
            <a:r>
              <a:rPr lang="en-ZA" dirty="0"/>
              <a:t>Parametric</a:t>
            </a:r>
          </a:p>
          <a:p>
            <a:r>
              <a:rPr lang="en-ZA" dirty="0" smtClean="0"/>
              <a:t>Results</a:t>
            </a:r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74034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ZA">
                  <a:solidFill>
                    <a:prstClr val="white"/>
                  </a:solidFill>
                </a:endParaRPr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>
                <a:buClrTx/>
                <a:buFontTx/>
                <a:buNone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Top Earnings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Why Pareto distribution?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 fontScale="92500" lnSpcReduction="10000"/>
          </a:bodyPr>
          <a:lstStyle/>
          <a:p>
            <a:r>
              <a:rPr lang="en-ZA" dirty="0" smtClean="0"/>
              <a:t>Seems to fit the top tail reasonably well</a:t>
            </a:r>
          </a:p>
          <a:p>
            <a:r>
              <a:rPr lang="en-ZA" dirty="0" smtClean="0"/>
              <a:t>Cowell &amp; </a:t>
            </a:r>
            <a:r>
              <a:rPr lang="en-ZA" dirty="0" err="1" smtClean="0"/>
              <a:t>Flachaire</a:t>
            </a:r>
            <a:r>
              <a:rPr lang="en-ZA" dirty="0" smtClean="0"/>
              <a:t> (2007) suggest that in the presence of data quality issues, inequality might be estimated better by a hybrid approach:</a:t>
            </a:r>
          </a:p>
          <a:p>
            <a:pPr lvl="1"/>
            <a:r>
              <a:rPr lang="en-ZA" dirty="0" smtClean="0"/>
              <a:t>Standard nonparametric estimates on the bulk of the distribution, combined with estimation of the Pareto coefficient at the top</a:t>
            </a:r>
          </a:p>
          <a:p>
            <a:r>
              <a:rPr lang="en-ZA" dirty="0" smtClean="0"/>
              <a:t>Pareto coefficient is a measure of how “heavy” the tails at the top are</a:t>
            </a:r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18112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ZA">
                  <a:solidFill>
                    <a:prstClr val="white"/>
                  </a:solidFill>
                </a:endParaRPr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>
                <a:buClrTx/>
                <a:buFontTx/>
                <a:buNone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Top Earnings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Pareto distribution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204864"/>
                <a:ext cx="8229600" cy="3921299"/>
              </a:xfrm>
            </p:spPr>
            <p:txBody>
              <a:bodyPr>
                <a:normAutofit fontScale="92500"/>
              </a:bodyPr>
              <a:lstStyle/>
              <a:p>
                <a:r>
                  <a:rPr lang="en-ZA" dirty="0"/>
                  <a:t>Pareto distribution is given by</a:t>
                </a:r>
              </a:p>
              <a:p>
                <a:pPr marL="914400" lvl="2" indent="0">
                  <a:buNone/>
                </a:pPr>
                <a14:m>
                  <m:oMathPara xmlns:m="http://schemas.openxmlformats.org/officeDocument/2006/math" xmlns="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ZA" i="1">
                          <a:latin typeface="Cambria Math"/>
                        </a:rPr>
                        <m:t>𝐹</m:t>
                      </m:r>
                      <m:d>
                        <m:dPr>
                          <m:ctrlPr>
                            <a:rPr lang="en-ZA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ZA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ZA" i="1">
                          <a:latin typeface="Cambria Math"/>
                        </a:rPr>
                        <m:t>=1−</m:t>
                      </m:r>
                      <m:sSup>
                        <m:sSupPr>
                          <m:ctrlPr>
                            <a:rPr lang="en-ZA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ZA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ZA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Z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ZA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ZA" i="1">
                                          <a:latin typeface="Cambria Math"/>
                                        </a:rPr>
                                        <m:t>0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ZA" i="1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ZA" i="1">
                              <a:latin typeface="Cambria Math"/>
                              <a:ea typeface="Cambria Math"/>
                            </a:rPr>
                            <m:t>𝛼</m:t>
                          </m:r>
                        </m:sup>
                      </m:sSup>
                    </m:oMath>
                  </m:oMathPara>
                </a14:m>
                <a:endParaRPr lang="en-ZA" dirty="0"/>
              </a:p>
              <a:p>
                <a:pPr marL="914400" lvl="2" indent="0">
                  <a:buNone/>
                </a:pPr>
                <a:r>
                  <a:rPr lang="en-ZA" dirty="0"/>
                  <a:t>where </a:t>
                </a:r>
                <a14:m>
                  <m:oMath xmlns:m="http://schemas.openxmlformats.org/officeDocument/2006/math" xmlns="">
                    <m:sSub>
                      <m:sSubPr>
                        <m:ctrlPr>
                          <a:rPr lang="en-ZA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ZA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ZA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ZA" dirty="0"/>
                  <a:t> is the cut-off above which the parameter is being </a:t>
                </a:r>
                <a:r>
                  <a:rPr lang="en-ZA" dirty="0" err="1"/>
                  <a:t>etimated</a:t>
                </a:r>
                <a:endParaRPr lang="en-ZA" dirty="0"/>
              </a:p>
              <a:p>
                <a:pPr marL="571500" indent="-457200"/>
                <a:r>
                  <a:rPr lang="en-ZA" dirty="0"/>
                  <a:t>This can be rewritten as the “power law” </a:t>
                </a:r>
                <a14:m>
                  <m:oMath xmlns:m="http://schemas.openxmlformats.org/officeDocument/2006/math" xmlns="">
                    <m:func>
                      <m:funcPr>
                        <m:ctrlPr>
                          <a:rPr lang="en-ZA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ZA">
                            <a:latin typeface="Cambria Math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ZA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ZA" i="1">
                                <a:latin typeface="Cambria Math"/>
                              </a:rPr>
                              <m:t>1−</m:t>
                            </m:r>
                            <m:r>
                              <a:rPr lang="en-ZA" i="1">
                                <a:latin typeface="Cambria Math"/>
                              </a:rPr>
                              <m:t>𝑃</m:t>
                            </m:r>
                          </m:e>
                        </m:d>
                      </m:e>
                    </m:func>
                    <m:r>
                      <a:rPr lang="en-ZA" i="1">
                        <a:latin typeface="Cambria Math"/>
                      </a:rPr>
                      <m:t>=</m:t>
                    </m:r>
                    <m:r>
                      <a:rPr lang="en-ZA" i="1">
                        <a:latin typeface="Cambria Math"/>
                        <a:ea typeface="Cambria Math"/>
                      </a:rPr>
                      <m:t>𝛼</m:t>
                    </m:r>
                    <m:func>
                      <m:funcPr>
                        <m:ctrlPr>
                          <a:rPr lang="en-ZA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ZA">
                            <a:latin typeface="Cambria Math"/>
                            <a:ea typeface="Cambria Math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ZA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ZA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ZA" i="1"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ZA" i="1">
                                    <a:latin typeface="Cambria Math"/>
                                    <a:ea typeface="Cambria Math"/>
                                  </a:rPr>
                                  <m:t>0</m:t>
                                </m:r>
                              </m:sub>
                            </m:sSub>
                          </m:e>
                        </m:d>
                      </m:e>
                    </m:func>
                    <m:r>
                      <a:rPr lang="en-ZA" i="1">
                        <a:latin typeface="Cambria Math"/>
                        <a:ea typeface="Cambria Math"/>
                      </a:rPr>
                      <m:t>−</m:t>
                    </m:r>
                    <m:r>
                      <a:rPr lang="en-ZA" i="1">
                        <a:latin typeface="Cambria Math"/>
                        <a:ea typeface="Cambria Math"/>
                      </a:rPr>
                      <m:t>𝛼</m:t>
                    </m:r>
                    <m:func>
                      <m:funcPr>
                        <m:ctrlPr>
                          <a:rPr lang="en-ZA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ZA">
                            <a:latin typeface="Cambria Math"/>
                            <a:ea typeface="Cambria Math"/>
                          </a:rPr>
                          <m:t>log</m:t>
                        </m:r>
                      </m:fName>
                      <m:e>
                        <m:d>
                          <m:dPr>
                            <m:ctrlPr>
                              <a:rPr lang="en-ZA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ZA" i="1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endParaRPr lang="en-ZA" dirty="0">
                  <a:ea typeface="Cambria Math"/>
                </a:endParaRPr>
              </a:p>
              <a:p>
                <a:pPr marL="914400" lvl="2" indent="0">
                  <a:buNone/>
                </a:pPr>
                <a:r>
                  <a:rPr lang="en-ZA" dirty="0"/>
                  <a:t>So graphing log(1-P) against log(w) is a nonparametric check whether the Pareto distribution is appropriate for the tail</a:t>
                </a:r>
              </a:p>
              <a:p>
                <a:endParaRPr lang="en-ZA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204864"/>
                <a:ext cx="8229600" cy="3921299"/>
              </a:xfrm>
              <a:blipFill rotWithShape="0">
                <a:blip r:embed="rId5"/>
                <a:stretch>
                  <a:fillRect l="-1481" t="-1866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6839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ZA">
                  <a:solidFill>
                    <a:prstClr val="white"/>
                  </a:solidFill>
                </a:endParaRPr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>
                <a:buClrTx/>
                <a:buFontTx/>
                <a:buNone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Top Earnings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Position of the top tail</a:t>
            </a:r>
            <a:endParaRPr lang="en-ZA" dirty="0"/>
          </a:p>
        </p:txBody>
      </p:sp>
      <p:pic>
        <p:nvPicPr>
          <p:cNvPr id="11" name="Content Placeholder 6"/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844824"/>
            <a:ext cx="6718254" cy="4886003"/>
          </a:xfrm>
        </p:spPr>
      </p:pic>
    </p:spTree>
    <p:extLst>
      <p:ext uri="{BB962C8B-B14F-4D97-AF65-F5344CB8AC3E}">
        <p14:creationId xmlns:p14="http://schemas.microsoft.com/office/powerpoint/2010/main" val="1443202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ZA">
                  <a:solidFill>
                    <a:prstClr val="white"/>
                  </a:solidFill>
                </a:endParaRPr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>
                <a:buClrTx/>
                <a:buFontTx/>
                <a:buNone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Top Earnings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Distribution within the top tail</a:t>
            </a:r>
            <a:endParaRPr lang="en-ZA" dirty="0"/>
          </a:p>
        </p:txBody>
      </p:sp>
      <p:pic>
        <p:nvPicPr>
          <p:cNvPr id="13" name="Content Placeholder 3"/>
          <p:cNvPicPr>
            <a:picLocks noGrp="1" noChangeAspect="1"/>
          </p:cNvPicPr>
          <p:nvPr>
            <p:ph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772816"/>
            <a:ext cx="6871084" cy="4997152"/>
          </a:xfrm>
        </p:spPr>
      </p:pic>
    </p:spTree>
    <p:extLst>
      <p:ext uri="{BB962C8B-B14F-4D97-AF65-F5344CB8AC3E}">
        <p14:creationId xmlns:p14="http://schemas.microsoft.com/office/powerpoint/2010/main" val="2378228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ZA">
                  <a:solidFill>
                    <a:prstClr val="white"/>
                  </a:solidFill>
                </a:endParaRPr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>
                <a:buClrTx/>
                <a:buFontTx/>
                <a:buNone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Top Earnings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Estimated Pareto coefficients</a:t>
            </a:r>
            <a:endParaRPr lang="en-ZA" dirty="0"/>
          </a:p>
        </p:txBody>
      </p:sp>
      <p:graphicFrame>
        <p:nvGraphicFramePr>
          <p:cNvPr id="15" name="Content Placeholder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1149239"/>
              </p:ext>
            </p:extLst>
          </p:nvPr>
        </p:nvGraphicFramePr>
        <p:xfrm>
          <a:off x="462288" y="2204864"/>
          <a:ext cx="8712977" cy="38884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0229"/>
                <a:gridCol w="670229"/>
                <a:gridCol w="670229"/>
                <a:gridCol w="670229"/>
                <a:gridCol w="670229"/>
                <a:gridCol w="670229"/>
                <a:gridCol w="670229"/>
                <a:gridCol w="670229"/>
                <a:gridCol w="670229"/>
                <a:gridCol w="670229"/>
                <a:gridCol w="670229"/>
                <a:gridCol w="670229"/>
                <a:gridCol w="670229"/>
              </a:tblGrid>
              <a:tr h="243027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</a:rPr>
                        <a:t> 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Cutoff: R4501 (1996)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Cutoff: R6001 (1996)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Cutoff: R8001 (1996)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Cutoff: R2501 (1996)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243027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 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alpha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 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n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alpha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 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n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alpha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 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n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alpha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 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n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</a:tr>
              <a:tr h="243027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95Oct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1.950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(0.0376)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4,236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2.003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(0.0527)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2,587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2.088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(0.0788)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1,345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1.659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(0.0180)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9,536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</a:tr>
              <a:tr h="243027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96Oct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1.873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(0.0639)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1,490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1.783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(0.0841)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814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1.739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(0.114)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475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1.557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(0.0284)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3,781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</a:tr>
              <a:tr h="243027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97Oct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1.712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(0.0451)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2,456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1.619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(0.0556)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1,396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1.520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(0.0671)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831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1.511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(0.0224)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5,999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</a:tr>
              <a:tr h="243027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98Oct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1.471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(0.0451)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1,763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1.373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(0.0510)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1,075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1.373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(0.0631)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703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1.535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(0.0297)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4,175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</a:tr>
              <a:tr h="243027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99Oct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1.728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(0.0540)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2,156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1.608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(0.0657)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1,264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1.567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(0.0850)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751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1.608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(0.0282)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4,990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</a:tr>
              <a:tr h="243027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00Sep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1.805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(0.0686)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2,299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1.818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(0.0959)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1,352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1.625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(0.124)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776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1.439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(0.0282)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5,048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</a:tr>
              <a:tr h="243027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01Sep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2.138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(0.0621)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2,664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2.163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(0.0818)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1,512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1.893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(0.0897)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853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1.600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(0.0248)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5,614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</a:tr>
              <a:tr h="243027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02Sep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1.914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(0.0584)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2,191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2.056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(0.0871)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1,313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2.064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(0.122)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718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1.576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(0.0265)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5,079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</a:tr>
              <a:tr h="243027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03Sep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2.054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(0.0549)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2,569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1.993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(0.0706)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1,474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1.903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(0.0911)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785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1.584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(0.0240)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5,442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</a:tr>
              <a:tr h="243027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04Sep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2.097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(0.0709)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2,490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2.099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(0.0926)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1,404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2.050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(0.126)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716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1.550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(0.0306)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5,088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</a:tr>
              <a:tr h="243027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05Sep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1.808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(0.0621)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2,496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2.004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(0.0920)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1,549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1.850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(0.109)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782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1.350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(0.0271)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5,024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</a:tr>
              <a:tr h="243027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06Sep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1.857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(0.0651)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2,725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1.776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(0.0793)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1,599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2.002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(0.117)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869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1.351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(0.0282)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5,354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</a:tr>
              <a:tr h="243027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07Sep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1.628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(0.0918)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2,357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1.687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(0.119)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1,850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1.772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(0.155)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1,009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1.334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(0.0453)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</a:rPr>
                        <a:t>5,166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/>
                </a:tc>
              </a:tr>
              <a:tr h="243027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Pooled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1.823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(0.0140)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53,154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1.846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(0.0186)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31,528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1.792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(0.0238)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17,472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1.475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(0.0064)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</a:rPr>
                        <a:t>117,647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429" marR="9429" marT="9429" marB="0" anchor="b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2539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ZA">
                  <a:solidFill>
                    <a:prstClr val="white"/>
                  </a:solidFill>
                </a:endParaRPr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>
                <a:buClrTx/>
                <a:buFontTx/>
                <a:buNone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Top Earnings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Summary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25963"/>
          </a:xfrm>
        </p:spPr>
        <p:txBody>
          <a:bodyPr/>
          <a:lstStyle/>
          <a:p>
            <a:r>
              <a:rPr lang="en-ZA" dirty="0"/>
              <a:t>No evidence in </a:t>
            </a:r>
            <a:r>
              <a:rPr lang="en-ZA" dirty="0" smtClean="0"/>
              <a:t>the graphs or </a:t>
            </a:r>
            <a:r>
              <a:rPr lang="en-ZA" dirty="0"/>
              <a:t>table that there is a systematic trend for the distribution to flatten out/steepen</a:t>
            </a:r>
          </a:p>
          <a:p>
            <a:r>
              <a:rPr lang="en-ZA" dirty="0"/>
              <a:t>Above a cut-off of R4500 the parameter estimates are not that sensitive to the particular cut-off chosen</a:t>
            </a:r>
          </a:p>
        </p:txBody>
      </p:sp>
    </p:spTree>
    <p:extLst>
      <p:ext uri="{BB962C8B-B14F-4D97-AF65-F5344CB8AC3E}">
        <p14:creationId xmlns:p14="http://schemas.microsoft.com/office/powerpoint/2010/main" val="1850788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ZA">
                  <a:solidFill>
                    <a:prstClr val="white"/>
                  </a:solidFill>
                </a:endParaRPr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>
                <a:buClrTx/>
                <a:buFontTx/>
                <a:buNone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Top Earnings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Implications</a:t>
            </a:r>
            <a:endParaRPr lang="en-ZA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844824"/>
                <a:ext cx="8229600" cy="4525963"/>
              </a:xfrm>
            </p:spPr>
            <p:txBody>
              <a:bodyPr/>
              <a:lstStyle/>
              <a:p>
                <a:r>
                  <a:rPr lang="en-ZA" dirty="0"/>
                  <a:t>An estimate of </a:t>
                </a:r>
                <a14:m>
                  <m:oMath xmlns:m="http://schemas.openxmlformats.org/officeDocument/2006/math" xmlns="">
                    <m:r>
                      <a:rPr lang="en-ZA" i="1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en-ZA" dirty="0"/>
                  <a:t> of around 1.8 implies that the distribution is “fat tailed”</a:t>
                </a:r>
              </a:p>
              <a:p>
                <a:pPr lvl="1"/>
                <a:r>
                  <a:rPr lang="en-ZA" dirty="0"/>
                  <a:t>It has a mean, but no variance, i.e. extreme outcomes have a nontrivial probability of occurring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844824"/>
                <a:ext cx="8229600" cy="4525963"/>
              </a:xfrm>
              <a:blipFill rotWithShape="0">
                <a:blip r:embed="rId5"/>
                <a:stretch>
                  <a:fillRect l="-1704" t="-1617"/>
                </a:stretch>
              </a:blipFill>
            </p:spPr>
            <p:txBody>
              <a:bodyPr/>
              <a:lstStyle/>
              <a:p>
                <a:r>
                  <a:rPr lang="en-Z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21594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ZA">
                  <a:solidFill>
                    <a:prstClr val="white"/>
                  </a:solidFill>
                </a:endParaRPr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>
                <a:buClrTx/>
                <a:buFontTx/>
                <a:buNone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Top Earnings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Example</a:t>
            </a:r>
            <a:endParaRPr lang="en-ZA" dirty="0"/>
          </a:p>
        </p:txBody>
      </p:sp>
      <p:graphicFrame>
        <p:nvGraphicFramePr>
          <p:cNvPr id="11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9178450"/>
              </p:ext>
            </p:extLst>
          </p:nvPr>
        </p:nvGraphicFramePr>
        <p:xfrm>
          <a:off x="1403648" y="1988840"/>
          <a:ext cx="6408711" cy="46085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6237"/>
                <a:gridCol w="2136237"/>
                <a:gridCol w="2136237"/>
              </a:tblGrid>
              <a:tr h="771637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>
                          <a:effectLst/>
                        </a:rPr>
                        <a:t>Illustrative probabilities in the tail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</a:tr>
              <a:tr h="426319"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 dirty="0" smtClean="0">
                          <a:effectLst/>
                        </a:rPr>
                        <a:t>cut-off (monthly)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>
                          <a:effectLst/>
                        </a:rPr>
                        <a:t>prob</a:t>
                      </a:r>
                      <a:endParaRPr lang="en-ZA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2000" u="none" strike="noStrike">
                          <a:effectLst/>
                        </a:rPr>
                        <a:t>numbers</a:t>
                      </a:r>
                      <a:endParaRPr lang="en-ZA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6319"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>
                          <a:effectLst/>
                        </a:rPr>
                        <a:t>8000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>
                          <a:effectLst/>
                        </a:rPr>
                        <a:t>1</a:t>
                      </a:r>
                      <a:endParaRPr lang="en-ZA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>
                          <a:effectLst/>
                        </a:rPr>
                        <a:t>1500000</a:t>
                      </a:r>
                      <a:endParaRPr lang="en-ZA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6319"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>
                          <a:effectLst/>
                        </a:rPr>
                        <a:t>16000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>
                          <a:effectLst/>
                        </a:rPr>
                        <a:t>0.287175</a:t>
                      </a:r>
                      <a:endParaRPr lang="en-ZA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>
                          <a:effectLst/>
                        </a:rPr>
                        <a:t>430762</a:t>
                      </a:r>
                      <a:endParaRPr lang="en-ZA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6319"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>
                          <a:effectLst/>
                        </a:rPr>
                        <a:t>30000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>
                          <a:effectLst/>
                        </a:rPr>
                        <a:t>0.092628</a:t>
                      </a:r>
                      <a:endParaRPr lang="en-ZA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>
                          <a:effectLst/>
                        </a:rPr>
                        <a:t>138942</a:t>
                      </a:r>
                      <a:endParaRPr lang="en-ZA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6319"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>
                          <a:effectLst/>
                        </a:rPr>
                        <a:t>100000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>
                          <a:effectLst/>
                        </a:rPr>
                        <a:t>0.010606</a:t>
                      </a:r>
                      <a:endParaRPr lang="en-ZA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>
                          <a:effectLst/>
                        </a:rPr>
                        <a:t>15909</a:t>
                      </a:r>
                      <a:endParaRPr lang="en-ZA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6319"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>
                          <a:effectLst/>
                        </a:rPr>
                        <a:t>300000</a:t>
                      </a:r>
                      <a:endParaRPr lang="en-ZA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>
                          <a:effectLst/>
                        </a:rPr>
                        <a:t>0.001468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>
                          <a:effectLst/>
                        </a:rPr>
                        <a:t>2202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6319"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>
                          <a:effectLst/>
                        </a:rPr>
                        <a:t>1000000</a:t>
                      </a:r>
                      <a:endParaRPr lang="en-ZA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>
                          <a:effectLst/>
                        </a:rPr>
                        <a:t>0.000168</a:t>
                      </a:r>
                      <a:endParaRPr lang="en-ZA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>
                          <a:effectLst/>
                        </a:rPr>
                        <a:t>252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6319"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>
                          <a:effectLst/>
                        </a:rPr>
                        <a:t>3000000</a:t>
                      </a:r>
                      <a:endParaRPr lang="en-ZA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>
                          <a:effectLst/>
                        </a:rPr>
                        <a:t>2.33E-05</a:t>
                      </a:r>
                      <a:endParaRPr lang="en-ZA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>
                          <a:effectLst/>
                        </a:rPr>
                        <a:t>35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26319"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>
                          <a:effectLst/>
                        </a:rPr>
                        <a:t>10000000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>
                          <a:effectLst/>
                        </a:rPr>
                        <a:t>2.66E-06</a:t>
                      </a:r>
                      <a:endParaRPr lang="en-ZA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000" u="none" strike="noStrike" dirty="0">
                          <a:effectLst/>
                        </a:rPr>
                        <a:t>4</a:t>
                      </a:r>
                      <a:endParaRPr lang="en-ZA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7082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ZA">
                  <a:solidFill>
                    <a:prstClr val="white"/>
                  </a:solidFill>
                </a:endParaRPr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>
                <a:buClrTx/>
                <a:buFontTx/>
                <a:buNone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Top Earnings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</p:spPr>
        <p:txBody>
          <a:bodyPr/>
          <a:lstStyle/>
          <a:p>
            <a:r>
              <a:rPr lang="en-ZA" dirty="0" smtClean="0"/>
              <a:t>Tax statistics</a:t>
            </a:r>
            <a:endParaRPr lang="en-ZA" dirty="0"/>
          </a:p>
        </p:txBody>
      </p:sp>
      <p:graphicFrame>
        <p:nvGraphicFramePr>
          <p:cNvPr id="1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4841706"/>
              </p:ext>
            </p:extLst>
          </p:nvPr>
        </p:nvGraphicFramePr>
        <p:xfrm>
          <a:off x="1259559" y="1628800"/>
          <a:ext cx="7416828" cy="51125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36138"/>
                <a:gridCol w="1236138"/>
                <a:gridCol w="1236138"/>
                <a:gridCol w="1236138"/>
                <a:gridCol w="1236138"/>
                <a:gridCol w="1236138"/>
              </a:tblGrid>
              <a:tr h="639071">
                <a:tc>
                  <a:txBody>
                    <a:bodyPr/>
                    <a:lstStyle/>
                    <a:p>
                      <a:pPr algn="l" fontAlgn="b"/>
                      <a:r>
                        <a:rPr lang="en-ZA" sz="2400" u="none" strike="noStrike" dirty="0" err="1">
                          <a:effectLst/>
                        </a:rPr>
                        <a:t>Cutoff</a:t>
                      </a:r>
                      <a:endParaRPr lang="en-Z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u="none" strike="noStrike" dirty="0">
                          <a:effectLst/>
                        </a:rPr>
                        <a:t>100 001</a:t>
                      </a:r>
                      <a:endParaRPr lang="en-Z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u="none" strike="noStrike">
                          <a:effectLst/>
                        </a:rPr>
                        <a:t>200 001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u="none" strike="noStrike">
                          <a:effectLst/>
                        </a:rPr>
                        <a:t>300 001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u="none" strike="noStrike" dirty="0">
                          <a:effectLst/>
                        </a:rPr>
                        <a:t>400 001</a:t>
                      </a:r>
                      <a:endParaRPr lang="en-Z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u="none" strike="noStrike" dirty="0">
                          <a:effectLst/>
                        </a:rPr>
                        <a:t>500 001</a:t>
                      </a:r>
                      <a:endParaRPr lang="en-Z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39071"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2003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 dirty="0">
                          <a:effectLst/>
                        </a:rPr>
                        <a:t>1.584</a:t>
                      </a:r>
                      <a:endParaRPr lang="en-Z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1.138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1.303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1.411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1.111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39071"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2004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 dirty="0">
                          <a:effectLst/>
                        </a:rPr>
                        <a:t>1.552</a:t>
                      </a:r>
                      <a:endParaRPr lang="en-Z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 dirty="0">
                          <a:effectLst/>
                        </a:rPr>
                        <a:t>1.145</a:t>
                      </a:r>
                      <a:endParaRPr lang="en-Z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1.320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1.434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1.129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39071"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2005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1.519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 dirty="0">
                          <a:effectLst/>
                        </a:rPr>
                        <a:t>1.134</a:t>
                      </a:r>
                      <a:endParaRPr lang="en-Z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1.314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1.424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1.113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39071"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2006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1.469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 dirty="0">
                          <a:effectLst/>
                        </a:rPr>
                        <a:t>1.108</a:t>
                      </a:r>
                      <a:endParaRPr lang="en-Z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1.286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1.391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1.096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39071"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2007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1.381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1.086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 dirty="0">
                          <a:effectLst/>
                        </a:rPr>
                        <a:t>1.268</a:t>
                      </a:r>
                      <a:endParaRPr lang="en-Z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1.372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1.077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39071"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2008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1.301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1.066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 dirty="0">
                          <a:effectLst/>
                        </a:rPr>
                        <a:t>1.249</a:t>
                      </a:r>
                      <a:endParaRPr lang="en-Z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 dirty="0">
                          <a:effectLst/>
                        </a:rPr>
                        <a:t>1.359</a:t>
                      </a:r>
                      <a:endParaRPr lang="en-Z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 dirty="0">
                          <a:effectLst/>
                        </a:rPr>
                        <a:t>1.072</a:t>
                      </a:r>
                      <a:endParaRPr lang="en-Z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39071"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2009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1.235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 dirty="0">
                          <a:effectLst/>
                        </a:rPr>
                        <a:t>1.070</a:t>
                      </a:r>
                      <a:endParaRPr lang="en-Z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1.266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>
                          <a:effectLst/>
                        </a:rPr>
                        <a:t>1.390</a:t>
                      </a:r>
                      <a:endParaRPr lang="en-ZA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2400" u="none" strike="noStrike" dirty="0">
                          <a:effectLst/>
                        </a:rPr>
                        <a:t>1.096</a:t>
                      </a:r>
                      <a:endParaRPr lang="en-Z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1970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8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UCTcircular_logo2_white].png"/>
          <p:cNvPicPr>
            <a:picLocks noChangeAspect="1"/>
          </p:cNvPicPr>
          <p:nvPr/>
        </p:nvPicPr>
        <p:blipFill>
          <a:blip r:embed="rId2" cstate="print">
            <a:lum bright="-22000"/>
          </a:blip>
          <a:srcRect l="22517" t="2061" b="20662"/>
          <a:stretch>
            <a:fillRect/>
          </a:stretch>
        </p:blipFill>
        <p:spPr>
          <a:xfrm>
            <a:off x="0" y="0"/>
            <a:ext cx="6804248" cy="6858000"/>
          </a:xfrm>
          <a:prstGeom prst="rect">
            <a:avLst/>
          </a:prstGeom>
        </p:spPr>
      </p:pic>
      <p:pic>
        <p:nvPicPr>
          <p:cNvPr id="19" name="Picture 18" descr="DataFirst_LOGO_REVERSED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849A"/>
              </a:clrFrom>
              <a:clrTo>
                <a:srgbClr val="00849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9513" y="404665"/>
            <a:ext cx="3483177" cy="10081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err="1" smtClean="0">
                <a:solidFill>
                  <a:schemeClr val="bg1"/>
                </a:solidFill>
              </a:rPr>
              <a:t>Datafirst</a:t>
            </a:r>
            <a:r>
              <a:rPr lang="en-ZA" dirty="0" smtClean="0">
                <a:solidFill>
                  <a:schemeClr val="bg1"/>
                </a:solidFill>
              </a:rPr>
              <a:t> data projects</a:t>
            </a:r>
            <a:endParaRPr lang="en-ZA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 smtClean="0">
                <a:solidFill>
                  <a:schemeClr val="bg1"/>
                </a:solidFill>
              </a:rPr>
              <a:t>REDI 3x3 Presentation</a:t>
            </a:r>
            <a:endParaRPr lang="en-Z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969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ZA">
                  <a:solidFill>
                    <a:prstClr val="white"/>
                  </a:solidFill>
                </a:endParaRPr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>
                <a:buClrTx/>
                <a:buFontTx/>
                <a:buNone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Top Earnings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Discussion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ZA" dirty="0"/>
              <a:t>Results in this case are somewhat sensitive to the choice of the cut-off</a:t>
            </a:r>
          </a:p>
          <a:p>
            <a:pPr lvl="1"/>
            <a:r>
              <a:rPr lang="en-ZA" dirty="0"/>
              <a:t>For some choices there seems to be evidence for the tail to get “fatter”</a:t>
            </a:r>
          </a:p>
          <a:p>
            <a:pPr lvl="1"/>
            <a:r>
              <a:rPr lang="en-ZA" dirty="0"/>
              <a:t>Change in coverage? </a:t>
            </a:r>
          </a:p>
          <a:p>
            <a:r>
              <a:rPr lang="en-ZA" dirty="0"/>
              <a:t>The range of the Pareto estimates (1.5 to 1.1) are noticeably smaller than in the case of labour earnings</a:t>
            </a:r>
          </a:p>
          <a:p>
            <a:pPr lvl="1"/>
            <a:r>
              <a:rPr lang="en-ZA" dirty="0"/>
              <a:t>Impact of returns on investments? Other forms of compensation?</a:t>
            </a:r>
          </a:p>
          <a:p>
            <a:r>
              <a:rPr lang="en-ZA" dirty="0"/>
              <a:t>Some comparative figures for other countries (Levy &amp; Levy):</a:t>
            </a:r>
          </a:p>
          <a:p>
            <a:pPr marL="457200" lvl="1" indent="0">
              <a:buNone/>
            </a:pPr>
            <a:r>
              <a:rPr lang="en-ZA" dirty="0"/>
              <a:t>US 1.35, UK 1.06, France </a:t>
            </a:r>
            <a:r>
              <a:rPr lang="en-ZA" dirty="0" smtClean="0"/>
              <a:t>1.83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70492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8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UCTcircular_logo2_white].png"/>
          <p:cNvPicPr>
            <a:picLocks noChangeAspect="1"/>
          </p:cNvPicPr>
          <p:nvPr/>
        </p:nvPicPr>
        <p:blipFill>
          <a:blip r:embed="rId2" cstate="print">
            <a:lum bright="-22000"/>
          </a:blip>
          <a:srcRect l="22517" t="2061" b="20662"/>
          <a:stretch>
            <a:fillRect/>
          </a:stretch>
        </p:blipFill>
        <p:spPr>
          <a:xfrm>
            <a:off x="0" y="0"/>
            <a:ext cx="6804248" cy="6858000"/>
          </a:xfrm>
          <a:prstGeom prst="rect">
            <a:avLst/>
          </a:prstGeom>
        </p:spPr>
      </p:pic>
      <p:pic>
        <p:nvPicPr>
          <p:cNvPr id="19" name="Picture 18" descr="DataFirst_LOGO_REVERSED.pn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849A"/>
              </a:clrFrom>
              <a:clrTo>
                <a:srgbClr val="00849A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9513" y="404665"/>
            <a:ext cx="3483177" cy="10081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>
                <a:solidFill>
                  <a:schemeClr val="bg1"/>
                </a:solidFill>
              </a:rPr>
              <a:t>Where to now?</a:t>
            </a:r>
            <a:endParaRPr lang="en-ZA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 smtClean="0">
                <a:solidFill>
                  <a:schemeClr val="bg1"/>
                </a:solidFill>
              </a:rPr>
              <a:t>REDI 3x3</a:t>
            </a:r>
            <a:endParaRPr lang="en-Z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261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ZA">
                  <a:solidFill>
                    <a:prstClr val="white"/>
                  </a:solidFill>
                </a:endParaRPr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>
                <a:buClrTx/>
                <a:buFontTx/>
                <a:buNone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Top Earnings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PALMS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25963"/>
          </a:xfrm>
        </p:spPr>
        <p:txBody>
          <a:bodyPr>
            <a:normAutofit/>
          </a:bodyPr>
          <a:lstStyle/>
          <a:p>
            <a:r>
              <a:rPr lang="en-ZA" dirty="0" smtClean="0"/>
              <a:t>We will update PALMS next year</a:t>
            </a:r>
          </a:p>
          <a:p>
            <a:r>
              <a:rPr lang="en-ZA" dirty="0" smtClean="0"/>
              <a:t>There seems to be a need for more extensive training</a:t>
            </a:r>
          </a:p>
          <a:p>
            <a:pPr lvl="1"/>
            <a:r>
              <a:rPr lang="en-ZA" dirty="0" smtClean="0"/>
              <a:t>Use of the “bracket weights”</a:t>
            </a:r>
          </a:p>
          <a:p>
            <a:pPr lvl="1"/>
            <a:r>
              <a:rPr lang="en-ZA" dirty="0" smtClean="0"/>
              <a:t>Use of the multiple imputation dataset</a:t>
            </a:r>
          </a:p>
          <a:p>
            <a:r>
              <a:rPr lang="en-ZA" dirty="0" smtClean="0"/>
              <a:t>Further work on data quality adjustments</a:t>
            </a:r>
          </a:p>
          <a:p>
            <a:pPr marL="0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46807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400"/>
                <a:endParaRPr lang="en-ZA">
                  <a:solidFill>
                    <a:prstClr val="white"/>
                  </a:solidFill>
                </a:endParaRPr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>
                <a:buClrTx/>
                <a:buFontTx/>
                <a:buNone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Top Earnings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TAX DATA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25963"/>
          </a:xfrm>
        </p:spPr>
        <p:txBody>
          <a:bodyPr>
            <a:normAutofit/>
          </a:bodyPr>
          <a:lstStyle/>
          <a:p>
            <a:r>
              <a:rPr lang="en-ZA" dirty="0" smtClean="0"/>
              <a:t>Hopefully we’ll be able to redo the “top tails” analyses on unit record data</a:t>
            </a:r>
          </a:p>
          <a:p>
            <a:r>
              <a:rPr lang="en-ZA" dirty="0" smtClean="0"/>
              <a:t>Make a “synthetic” version available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37887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 defTabSz="456320">
                <a:buClrTx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Data Projects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What is </a:t>
            </a:r>
            <a:r>
              <a:rPr lang="en-ZA" dirty="0" err="1" smtClean="0"/>
              <a:t>DataFirst</a:t>
            </a:r>
            <a:r>
              <a:rPr lang="en-ZA" dirty="0" smtClean="0"/>
              <a:t>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032448"/>
          </a:xfrm>
        </p:spPr>
        <p:txBody>
          <a:bodyPr>
            <a:normAutofit fontScale="70000" lnSpcReduction="20000"/>
          </a:bodyPr>
          <a:lstStyle/>
          <a:p>
            <a:r>
              <a:rPr lang="en-ZA" dirty="0" smtClean="0"/>
              <a:t>A data service based at UCT</a:t>
            </a:r>
          </a:p>
          <a:p>
            <a:r>
              <a:rPr lang="en-ZA" dirty="0" smtClean="0"/>
              <a:t>Data dissemination</a:t>
            </a:r>
          </a:p>
          <a:p>
            <a:pPr lvl="1"/>
            <a:r>
              <a:rPr lang="en-ZA" dirty="0" err="1" smtClean="0"/>
              <a:t>DataFirst</a:t>
            </a:r>
            <a:r>
              <a:rPr lang="en-ZA" dirty="0" smtClean="0"/>
              <a:t> portal (</a:t>
            </a:r>
            <a:r>
              <a:rPr lang="en-ZA" dirty="0" smtClean="0">
                <a:hlinkClick r:id="rId5"/>
              </a:rPr>
              <a:t>www.datafirst.uct.ac.za</a:t>
            </a:r>
            <a:r>
              <a:rPr lang="en-ZA" dirty="0" smtClean="0"/>
              <a:t>)</a:t>
            </a:r>
          </a:p>
          <a:p>
            <a:pPr lvl="2"/>
            <a:r>
              <a:rPr lang="en-ZA" dirty="0" smtClean="0"/>
              <a:t>Survey data</a:t>
            </a:r>
          </a:p>
          <a:p>
            <a:pPr lvl="2"/>
            <a:r>
              <a:rPr lang="en-ZA" dirty="0" smtClean="0"/>
              <a:t>Metadata</a:t>
            </a:r>
          </a:p>
          <a:p>
            <a:pPr lvl="2"/>
            <a:r>
              <a:rPr lang="en-ZA" dirty="0" smtClean="0"/>
              <a:t>Searchable</a:t>
            </a:r>
          </a:p>
          <a:p>
            <a:pPr lvl="1"/>
            <a:r>
              <a:rPr lang="en-ZA" dirty="0" smtClean="0"/>
              <a:t>Secure Data Research Centre</a:t>
            </a:r>
          </a:p>
          <a:p>
            <a:pPr lvl="2"/>
            <a:r>
              <a:rPr lang="en-ZA" dirty="0" smtClean="0"/>
              <a:t>Data that is confidential/sensitive</a:t>
            </a:r>
          </a:p>
          <a:p>
            <a:pPr lvl="2"/>
            <a:r>
              <a:rPr lang="en-ZA" dirty="0" smtClean="0"/>
              <a:t>NIDS geospatial data, UCT admissions data, CT RSC levy data…</a:t>
            </a:r>
          </a:p>
          <a:p>
            <a:r>
              <a:rPr lang="en-ZA" dirty="0" smtClean="0"/>
              <a:t>Training</a:t>
            </a:r>
          </a:p>
          <a:p>
            <a:r>
              <a:rPr lang="en-ZA" dirty="0" smtClean="0"/>
              <a:t>Research</a:t>
            </a:r>
          </a:p>
          <a:p>
            <a:pPr lvl="1"/>
            <a:r>
              <a:rPr lang="en-ZA" dirty="0" smtClean="0"/>
              <a:t>Data quality</a:t>
            </a:r>
          </a:p>
          <a:p>
            <a:pPr lvl="1"/>
            <a:r>
              <a:rPr lang="en-ZA" dirty="0" smtClean="0"/>
              <a:t>Harmonising data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61891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 defTabSz="456320">
                <a:buClrTx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Data Projects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REDI 3x3 data projects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032448"/>
          </a:xfrm>
        </p:spPr>
        <p:txBody>
          <a:bodyPr>
            <a:normAutofit fontScale="70000" lnSpcReduction="20000"/>
          </a:bodyPr>
          <a:lstStyle/>
          <a:p>
            <a:r>
              <a:rPr lang="en-ZA" dirty="0" smtClean="0"/>
              <a:t>Secure data projects</a:t>
            </a:r>
          </a:p>
          <a:p>
            <a:pPr lvl="1"/>
            <a:r>
              <a:rPr lang="en-ZA" dirty="0" smtClean="0"/>
              <a:t>Tax data</a:t>
            </a:r>
            <a:endParaRPr lang="en-ZA" dirty="0"/>
          </a:p>
          <a:p>
            <a:pPr lvl="1"/>
            <a:r>
              <a:rPr lang="en-ZA" dirty="0" smtClean="0"/>
              <a:t>QES data</a:t>
            </a:r>
            <a:endParaRPr lang="en-ZA" dirty="0"/>
          </a:p>
          <a:p>
            <a:pPr lvl="1"/>
            <a:r>
              <a:rPr lang="en-ZA" dirty="0" smtClean="0"/>
              <a:t>Key issue for both is how to do this within the current legal framework; trust; worry that secure facility is based in CT</a:t>
            </a:r>
          </a:p>
          <a:p>
            <a:r>
              <a:rPr lang="en-ZA" dirty="0" smtClean="0"/>
              <a:t>Harmonisation/data creation projects</a:t>
            </a:r>
          </a:p>
          <a:p>
            <a:pPr lvl="1"/>
            <a:r>
              <a:rPr lang="en-ZA" dirty="0" smtClean="0"/>
              <a:t>SESE: Survey of Employers and the Self-employed, 4 surveys: 2001, 2005, 2009 and 2013</a:t>
            </a:r>
          </a:p>
          <a:p>
            <a:pPr lvl="1"/>
            <a:r>
              <a:rPr lang="en-ZA" dirty="0" smtClean="0"/>
              <a:t>PALMS: Post-Apartheid Labour Market Series, v2</a:t>
            </a:r>
          </a:p>
          <a:p>
            <a:pPr marL="912641" lvl="2" indent="0">
              <a:buNone/>
            </a:pPr>
            <a:r>
              <a:rPr lang="en-ZA" dirty="0" smtClean="0"/>
              <a:t>Contains employment, wages, some infrastructure</a:t>
            </a:r>
          </a:p>
          <a:p>
            <a:pPr lvl="2"/>
            <a:r>
              <a:rPr lang="en-ZA" dirty="0" smtClean="0"/>
              <a:t>OHS: annual 1994-1999</a:t>
            </a:r>
          </a:p>
          <a:p>
            <a:pPr lvl="2"/>
            <a:r>
              <a:rPr lang="en-ZA" dirty="0" smtClean="0"/>
              <a:t>LFS: biannual 2000-2007</a:t>
            </a:r>
          </a:p>
          <a:p>
            <a:pPr lvl="2"/>
            <a:r>
              <a:rPr lang="en-ZA" dirty="0" smtClean="0"/>
              <a:t>QLFS: quarterly 2008-2012q.1</a:t>
            </a:r>
          </a:p>
          <a:p>
            <a:pPr marL="912641" lvl="2" indent="0">
              <a:buNone/>
            </a:pPr>
            <a:r>
              <a:rPr lang="en-ZA" dirty="0" smtClean="0"/>
              <a:t>39 surveys, almost 3.8 million records</a:t>
            </a:r>
          </a:p>
        </p:txBody>
      </p:sp>
    </p:spTree>
    <p:extLst>
      <p:ext uri="{BB962C8B-B14F-4D97-AF65-F5344CB8AC3E}">
        <p14:creationId xmlns:p14="http://schemas.microsoft.com/office/powerpoint/2010/main" val="3910976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 defTabSz="456320">
                <a:buClrTx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Data Projects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PALMS: What did we add?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032448"/>
          </a:xfrm>
        </p:spPr>
        <p:txBody>
          <a:bodyPr>
            <a:normAutofit/>
          </a:bodyPr>
          <a:lstStyle/>
          <a:p>
            <a:r>
              <a:rPr lang="en-ZA" dirty="0" smtClean="0"/>
              <a:t>Rename/redefine variables to be as consistent across time as possible</a:t>
            </a:r>
          </a:p>
          <a:p>
            <a:r>
              <a:rPr lang="en-ZA" dirty="0" smtClean="0"/>
              <a:t>A set of harmonised weights</a:t>
            </a:r>
          </a:p>
          <a:p>
            <a:r>
              <a:rPr lang="en-ZA" dirty="0" smtClean="0"/>
              <a:t>Real earnings series across time:</a:t>
            </a:r>
          </a:p>
          <a:p>
            <a:pPr lvl="1"/>
            <a:r>
              <a:rPr lang="en-ZA" dirty="0" smtClean="0"/>
              <a:t>Changes in measurement</a:t>
            </a:r>
          </a:p>
          <a:p>
            <a:pPr lvl="1"/>
            <a:r>
              <a:rPr lang="en-ZA" dirty="0" smtClean="0"/>
              <a:t>Dealing with outliers</a:t>
            </a:r>
          </a:p>
          <a:p>
            <a:pPr lvl="1"/>
            <a:r>
              <a:rPr lang="en-ZA" dirty="0" smtClean="0"/>
              <a:t>Dealing with brackets/missing incomes</a:t>
            </a:r>
          </a:p>
          <a:p>
            <a:endParaRPr lang="en-ZA" dirty="0" smtClean="0"/>
          </a:p>
        </p:txBody>
      </p:sp>
    </p:spTree>
    <p:extLst>
      <p:ext uri="{BB962C8B-B14F-4D97-AF65-F5344CB8AC3E}">
        <p14:creationId xmlns:p14="http://schemas.microsoft.com/office/powerpoint/2010/main" val="37356367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 defTabSz="456320">
                <a:buClrTx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Data Projects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Harmonising weights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2530624" cy="4032448"/>
          </a:xfrm>
        </p:spPr>
        <p:txBody>
          <a:bodyPr>
            <a:normAutofit fontScale="92500" lnSpcReduction="10000"/>
          </a:bodyPr>
          <a:lstStyle/>
          <a:p>
            <a:r>
              <a:rPr lang="en-ZA" dirty="0" smtClean="0"/>
              <a:t>Why do we need to do this?</a:t>
            </a:r>
          </a:p>
          <a:p>
            <a:r>
              <a:rPr lang="en-ZA" dirty="0" smtClean="0"/>
              <a:t>Problems with Stats SA weights</a:t>
            </a:r>
          </a:p>
          <a:p>
            <a:pPr lvl="1"/>
            <a:r>
              <a:rPr lang="en-ZA" dirty="0" smtClean="0"/>
              <a:t>Branson &amp; Wittenberg (2014)</a:t>
            </a:r>
          </a:p>
          <a:p>
            <a:endParaRPr lang="en-ZA" dirty="0" smtClean="0"/>
          </a:p>
        </p:txBody>
      </p:sp>
      <p:pic>
        <p:nvPicPr>
          <p:cNvPr id="11" name="Picture 1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058460"/>
            <a:ext cx="5893296" cy="41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955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 defTabSz="456320">
                <a:buClrTx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Data Projects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Harmonising weights</a:t>
            </a:r>
            <a:endParaRPr lang="en-ZA" dirty="0"/>
          </a:p>
        </p:txBody>
      </p:sp>
      <p:pic>
        <p:nvPicPr>
          <p:cNvPr id="13" name="Picture 12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844824"/>
            <a:ext cx="7128792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54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908720"/>
            <a:chOff x="0" y="0"/>
            <a:chExt cx="9144000" cy="908720"/>
          </a:xfrm>
        </p:grpSpPr>
        <p:grpSp>
          <p:nvGrpSpPr>
            <p:cNvPr id="12" name="Group 11"/>
            <p:cNvGrpSpPr/>
            <p:nvPr/>
          </p:nvGrpSpPr>
          <p:grpSpPr>
            <a:xfrm>
              <a:off x="0" y="0"/>
              <a:ext cx="9144000" cy="908720"/>
              <a:chOff x="0" y="0"/>
              <a:chExt cx="9144000" cy="90872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0" y="0"/>
                <a:ext cx="9144000" cy="908720"/>
              </a:xfrm>
              <a:prstGeom prst="rect">
                <a:avLst/>
              </a:prstGeom>
              <a:solidFill>
                <a:srgbClr val="0084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ZA"/>
              </a:p>
            </p:txBody>
          </p:sp>
          <p:pic>
            <p:nvPicPr>
              <p:cNvPr id="7" name="Picture 6" descr="UCTcircular_logo2_white].png"/>
              <p:cNvPicPr>
                <a:picLocks noChangeAspect="1"/>
              </p:cNvPicPr>
              <p:nvPr/>
            </p:nvPicPr>
            <p:blipFill>
              <a:blip r:embed="rId3" cstate="print">
                <a:lum bright="-22000"/>
              </a:blip>
              <a:srcRect l="22517" t="49998" r="21406" b="38878"/>
              <a:stretch>
                <a:fillRect/>
              </a:stretch>
            </p:blipFill>
            <p:spPr>
              <a:xfrm>
                <a:off x="0" y="0"/>
                <a:ext cx="4716016" cy="908720"/>
              </a:xfrm>
              <a:prstGeom prst="rect">
                <a:avLst/>
              </a:prstGeom>
            </p:spPr>
          </p:pic>
          <p:pic>
            <p:nvPicPr>
              <p:cNvPr id="9" name="Picture 8" descr="DataFirst_LOGO_REVERSED.png"/>
              <p:cNvPicPr>
                <a:picLocks noChangeAspect="1"/>
              </p:cNvPicPr>
              <p:nvPr/>
            </p:nvPicPr>
            <p:blipFill>
              <a:blip r:embed="rId4" cstate="print">
                <a:clrChange>
                  <a:clrFrom>
                    <a:srgbClr val="00849A"/>
                  </a:clrFrom>
                  <a:clrTo>
                    <a:srgbClr val="00849A">
                      <a:alpha val="0"/>
                    </a:srgbClr>
                  </a:clrTo>
                </a:clrChange>
              </a:blip>
              <a:stretch>
                <a:fillRect/>
              </a:stretch>
            </p:blipFill>
            <p:spPr>
              <a:xfrm>
                <a:off x="107504" y="188640"/>
                <a:ext cx="2448272" cy="648072"/>
              </a:xfrm>
              <a:prstGeom prst="rect">
                <a:avLst/>
              </a:prstGeom>
            </p:spPr>
          </p:pic>
        </p:grpSp>
        <p:sp>
          <p:nvSpPr>
            <p:cNvPr id="10" name="Text Box 1"/>
            <p:cNvSpPr txBox="1">
              <a:spLocks noChangeArrowheads="1"/>
            </p:cNvSpPr>
            <p:nvPr/>
          </p:nvSpPr>
          <p:spPr bwMode="auto">
            <a:xfrm>
              <a:off x="4788024" y="0"/>
              <a:ext cx="4355976" cy="90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defPPr>
                <a:defRPr lang="en-GB"/>
              </a:defPPr>
              <a:lvl1pPr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1pPr>
              <a:lvl2pPr marL="742950" indent="-28575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2pPr>
              <a:lvl3pPr marL="11430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3pPr>
              <a:lvl4pPr marL="16002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4pPr>
              <a:lvl5pPr marL="2057400" indent="-228600" algn="l" defTabSz="457200" rtl="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bg1"/>
                  </a:solidFill>
                  <a:latin typeface="Arial" charset="0"/>
                  <a:ea typeface="DejaVu Sans" charset="0"/>
                  <a:cs typeface="DejaVu Sans" charset="0"/>
                </a:defRPr>
              </a:lvl9pPr>
            </a:lstStyle>
            <a:p>
              <a:pPr algn="r" defTabSz="456320">
                <a:buClrTx/>
                <a:defRPr/>
              </a:pPr>
              <a:r>
                <a:rPr lang="en-US" b="1" dirty="0" smtClean="0">
                  <a:solidFill>
                    <a:srgbClr val="FFFFFF"/>
                  </a:solidFill>
                  <a:latin typeface="Calibri" pitchFamily="34" charset="0"/>
                  <a:cs typeface="Calibri" pitchFamily="34" charset="0"/>
                </a:rPr>
                <a:t>Data Projects</a:t>
              </a:r>
              <a:endParaRPr lang="en-US" b="1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360"/>
            <a:ext cx="8229600" cy="1143000"/>
          </a:xfrm>
        </p:spPr>
        <p:txBody>
          <a:bodyPr/>
          <a:lstStyle/>
          <a:p>
            <a:r>
              <a:rPr lang="en-ZA" dirty="0" smtClean="0"/>
              <a:t>Measurement changes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147248" cy="4104456"/>
          </a:xfrm>
        </p:spPr>
        <p:txBody>
          <a:bodyPr>
            <a:normAutofit lnSpcReduction="10000"/>
          </a:bodyPr>
          <a:lstStyle/>
          <a:p>
            <a:r>
              <a:rPr lang="en-ZA" dirty="0" smtClean="0"/>
              <a:t>Lots of changes</a:t>
            </a:r>
          </a:p>
          <a:p>
            <a:r>
              <a:rPr lang="en-ZA" dirty="0" smtClean="0"/>
              <a:t>Biggest - break between OHSs and LFSs</a:t>
            </a:r>
          </a:p>
          <a:p>
            <a:pPr lvl="1"/>
            <a:r>
              <a:rPr lang="en-ZA" dirty="0" smtClean="0"/>
              <a:t>Two questions in OHSs (wages and earnings from self-employment; could answer both)</a:t>
            </a:r>
          </a:p>
          <a:p>
            <a:pPr lvl="1"/>
            <a:r>
              <a:rPr lang="en-ZA" dirty="0" smtClean="0"/>
              <a:t>Only one question in LFSs</a:t>
            </a:r>
          </a:p>
          <a:p>
            <a:r>
              <a:rPr lang="en-ZA" dirty="0" smtClean="0"/>
              <a:t>Coverage change between OHSs and LFSs</a:t>
            </a:r>
          </a:p>
          <a:p>
            <a:pPr lvl="1"/>
            <a:r>
              <a:rPr lang="en-ZA" dirty="0" smtClean="0"/>
              <a:t>Big increase in low income earners</a:t>
            </a:r>
          </a:p>
          <a:p>
            <a:pPr lvl="2"/>
            <a:r>
              <a:rPr lang="en-ZA" dirty="0" smtClean="0"/>
              <a:t>Mainly self-employed agricultural workers</a:t>
            </a:r>
          </a:p>
        </p:txBody>
      </p:sp>
    </p:spTree>
    <p:extLst>
      <p:ext uri="{BB962C8B-B14F-4D97-AF65-F5344CB8AC3E}">
        <p14:creationId xmlns:p14="http://schemas.microsoft.com/office/powerpoint/2010/main" val="820528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5802D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7_Office Theme">
  <a:themeElements>
    <a:clrScheme name="Custom 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5802D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2971</TotalTime>
  <Words>2317</Words>
  <Application>Microsoft Macintosh PowerPoint</Application>
  <PresentationFormat>On-screen Show (4:3)</PresentationFormat>
  <Paragraphs>932</Paragraphs>
  <Slides>33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Office Theme</vt:lpstr>
      <vt:lpstr>7_Office Theme</vt:lpstr>
      <vt:lpstr>PowerPoint Presentation</vt:lpstr>
      <vt:lpstr>Overview</vt:lpstr>
      <vt:lpstr>Datafirst data projects</vt:lpstr>
      <vt:lpstr>What is DataFirst?</vt:lpstr>
      <vt:lpstr>REDI 3x3 data projects</vt:lpstr>
      <vt:lpstr>PALMS: What did we add?</vt:lpstr>
      <vt:lpstr>Harmonising weights</vt:lpstr>
      <vt:lpstr>Harmonising weights</vt:lpstr>
      <vt:lpstr>Measurement changes</vt:lpstr>
      <vt:lpstr>Outliers –Millionaires (real terms)</vt:lpstr>
      <vt:lpstr>How do we deal with this?</vt:lpstr>
      <vt:lpstr>Brackets (LFS case)</vt:lpstr>
      <vt:lpstr>How does one deal with this?</vt:lpstr>
      <vt:lpstr>How does PALMS deal with this?</vt:lpstr>
      <vt:lpstr>What do the adjustments do?</vt:lpstr>
      <vt:lpstr>Using the data: Wage and wage inequality trends</vt:lpstr>
      <vt:lpstr>Real wage trends</vt:lpstr>
      <vt:lpstr>Looking at the wage distribution</vt:lpstr>
      <vt:lpstr>USING THE DATA: Top earnings</vt:lpstr>
      <vt:lpstr>Preview</vt:lpstr>
      <vt:lpstr>Why Pareto distribution?</vt:lpstr>
      <vt:lpstr>Pareto distribution</vt:lpstr>
      <vt:lpstr>Position of the top tail</vt:lpstr>
      <vt:lpstr>Distribution within the top tail</vt:lpstr>
      <vt:lpstr>Estimated Pareto coefficients</vt:lpstr>
      <vt:lpstr>Summary</vt:lpstr>
      <vt:lpstr>Implications</vt:lpstr>
      <vt:lpstr>Example</vt:lpstr>
      <vt:lpstr>Tax statistics</vt:lpstr>
      <vt:lpstr>Discussion</vt:lpstr>
      <vt:lpstr>Where to now?</vt:lpstr>
      <vt:lpstr>PALMS</vt:lpstr>
      <vt:lpstr>TAX DATA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Lynn Woolfrey</dc:creator>
  <cp:lastModifiedBy>Haajirah Esau</cp:lastModifiedBy>
  <cp:revision>90</cp:revision>
  <dcterms:created xsi:type="dcterms:W3CDTF">2010-11-09T16:24:35Z</dcterms:created>
  <dcterms:modified xsi:type="dcterms:W3CDTF">2014-11-07T07:54:22Z</dcterms:modified>
</cp:coreProperties>
</file>