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96" r:id="rId4"/>
    <p:sldId id="274" r:id="rId5"/>
    <p:sldId id="275" r:id="rId6"/>
    <p:sldId id="258" r:id="rId7"/>
    <p:sldId id="259" r:id="rId8"/>
    <p:sldId id="261" r:id="rId9"/>
    <p:sldId id="262" r:id="rId10"/>
    <p:sldId id="263" r:id="rId11"/>
    <p:sldId id="265" r:id="rId12"/>
    <p:sldId id="297" r:id="rId13"/>
    <p:sldId id="272" r:id="rId14"/>
    <p:sldId id="276" r:id="rId15"/>
    <p:sldId id="277" r:id="rId16"/>
    <p:sldId id="278" r:id="rId17"/>
    <p:sldId id="260" r:id="rId18"/>
    <p:sldId id="273" r:id="rId19"/>
    <p:sldId id="298" r:id="rId20"/>
    <p:sldId id="290" r:id="rId21"/>
    <p:sldId id="291" r:id="rId22"/>
    <p:sldId id="264" r:id="rId23"/>
    <p:sldId id="270" r:id="rId24"/>
    <p:sldId id="266" r:id="rId25"/>
    <p:sldId id="268" r:id="rId26"/>
    <p:sldId id="287" r:id="rId27"/>
    <p:sldId id="288" r:id="rId28"/>
    <p:sldId id="289" r:id="rId29"/>
    <p:sldId id="285" r:id="rId30"/>
    <p:sldId id="299" r:id="rId31"/>
    <p:sldId id="28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2208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81A7B-818F-4AAD-A52C-9484766F2BCC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CB0EC-496D-4560-9E11-7FA28A72400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69863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B73A0-E293-4C70-8BA9-DDC13DBD6919}" type="datetimeFigureOut">
              <a:rPr lang="en-ZA" smtClean="0"/>
              <a:pPr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9B076-274E-4F49-811E-FD07E5A91DCA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if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>
            <a:normAutofit/>
          </a:bodyPr>
          <a:lstStyle/>
          <a:p>
            <a:r>
              <a:rPr lang="en-ZA" sz="4000" dirty="0" smtClean="0"/>
              <a:t>Why Didn’t Inequality Decline in South Africa?</a:t>
            </a:r>
            <a:endParaRPr lang="en-ZA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636912"/>
            <a:ext cx="7992888" cy="3001888"/>
          </a:xfrm>
        </p:spPr>
        <p:txBody>
          <a:bodyPr>
            <a:normAutofit fontScale="92500" lnSpcReduction="20000"/>
          </a:bodyPr>
          <a:lstStyle/>
          <a:p>
            <a:r>
              <a:rPr lang="en-ZA" dirty="0" smtClean="0"/>
              <a:t>Vimal Ranchhod</a:t>
            </a:r>
          </a:p>
          <a:p>
            <a:r>
              <a:rPr lang="en-ZA"/>
              <a:t>Murray Leibbrandt</a:t>
            </a:r>
          </a:p>
          <a:p>
            <a:endParaRPr lang="en-ZA" dirty="0" smtClean="0"/>
          </a:p>
          <a:p>
            <a:r>
              <a:rPr lang="en-ZA" dirty="0" smtClean="0"/>
              <a:t>SALDRU, UCT</a:t>
            </a:r>
          </a:p>
          <a:p>
            <a:r>
              <a:rPr lang="en-ZA" dirty="0" smtClean="0"/>
              <a:t>4</a:t>
            </a:r>
            <a:r>
              <a:rPr lang="en-ZA" baseline="30000" dirty="0" smtClean="0"/>
              <a:t>th</a:t>
            </a:r>
            <a:r>
              <a:rPr lang="en-ZA" dirty="0" smtClean="0"/>
              <a:t> November 2014</a:t>
            </a:r>
          </a:p>
          <a:p>
            <a:r>
              <a:rPr lang="en-ZA" dirty="0"/>
              <a:t>REDI3x3 Income Distribution </a:t>
            </a:r>
            <a:r>
              <a:rPr lang="en-ZA" dirty="0" smtClean="0"/>
              <a:t>Workshop</a:t>
            </a:r>
            <a:endParaRPr lang="en-Z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Generalized Lorenz Curves</a:t>
            </a:r>
            <a:br>
              <a:rPr lang="en-ZA" dirty="0" smtClean="0"/>
            </a:br>
            <a:r>
              <a:rPr lang="en-ZA" dirty="0" smtClean="0"/>
              <a:t>1993, 2000, 2010</a:t>
            </a:r>
            <a:endParaRPr lang="en-Z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18" y="1484784"/>
            <a:ext cx="7523444" cy="4896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1700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Gini Coefficients</a:t>
            </a:r>
            <a:br>
              <a:rPr lang="en-ZA" dirty="0" smtClean="0"/>
            </a:br>
            <a:r>
              <a:rPr lang="en-ZA" dirty="0" smtClean="0"/>
              <a:t>1993 and 2010</a:t>
            </a:r>
            <a:endParaRPr lang="en-Z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603627"/>
              </p:ext>
            </p:extLst>
          </p:nvPr>
        </p:nvGraphicFramePr>
        <p:xfrm>
          <a:off x="1475656" y="1556791"/>
          <a:ext cx="6408712" cy="4968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9742"/>
                <a:gridCol w="1874485"/>
                <a:gridCol w="1874485"/>
              </a:tblGrid>
              <a:tr h="621069"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 dirty="0">
                          <a:effectLst/>
                        </a:rPr>
                        <a:t>Gini</a:t>
                      </a:r>
                      <a:endParaRPr lang="en-Z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1993</a:t>
                      </a:r>
                      <a:endParaRPr lang="en-ZA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2010</a:t>
                      </a:r>
                      <a:endParaRPr lang="en-ZA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1069"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>
                          <a:effectLst/>
                        </a:rPr>
                        <a:t>Overall</a:t>
                      </a:r>
                      <a:endParaRPr lang="en-ZA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0.674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0.696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1069"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 dirty="0" err="1">
                          <a:effectLst/>
                        </a:rPr>
                        <a:t>Deciles</a:t>
                      </a:r>
                      <a:r>
                        <a:rPr lang="en-ZA" sz="2800" u="none" strike="noStrike" dirty="0">
                          <a:effectLst/>
                        </a:rPr>
                        <a:t> 1-9</a:t>
                      </a:r>
                      <a:endParaRPr lang="en-Z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0.524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0.525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1069"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>
                          <a:effectLst/>
                        </a:rPr>
                        <a:t>Deciles 1-8</a:t>
                      </a:r>
                      <a:endParaRPr lang="en-ZA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0.450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0.438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1069"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>
                          <a:effectLst/>
                        </a:rPr>
                        <a:t>Decile 10</a:t>
                      </a:r>
                      <a:endParaRPr lang="en-ZA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0.327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0.351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1069">
                <a:tc>
                  <a:txBody>
                    <a:bodyPr/>
                    <a:lstStyle/>
                    <a:p>
                      <a:pPr algn="l" fontAlgn="b"/>
                      <a:r>
                        <a:rPr lang="en-ZA" sz="2800" u="none" strike="noStrike">
                          <a:effectLst/>
                        </a:rPr>
                        <a:t>Deciles 1-4</a:t>
                      </a:r>
                      <a:endParaRPr lang="en-ZA" sz="2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1069"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 dirty="0">
                          <a:effectLst/>
                        </a:rPr>
                        <a:t>With grants</a:t>
                      </a:r>
                      <a:endParaRPr lang="en-Z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0.338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0.297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1069"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 dirty="0" smtClean="0">
                          <a:effectLst/>
                        </a:rPr>
                        <a:t>W/</a:t>
                      </a:r>
                      <a:r>
                        <a:rPr lang="en-ZA" sz="2800" u="none" strike="noStrike" dirty="0" err="1" smtClean="0">
                          <a:effectLst/>
                        </a:rPr>
                        <a:t>Ogrants</a:t>
                      </a:r>
                      <a:endParaRPr lang="en-Z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>
                          <a:effectLst/>
                        </a:rPr>
                        <a:t>0.491</a:t>
                      </a:r>
                      <a:endParaRPr lang="en-ZA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u="none" strike="noStrike" dirty="0">
                          <a:effectLst/>
                        </a:rPr>
                        <a:t>0.604</a:t>
                      </a:r>
                      <a:endParaRPr lang="en-Z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374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Causes of inequality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ZA" sz="4000" dirty="0" smtClean="0"/>
              <a:t>Sources of Income Inequality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lnSpcReduction="10000"/>
          </a:bodyPr>
          <a:lstStyle/>
          <a:p>
            <a:pPr lvl="2"/>
            <a:r>
              <a:rPr lang="en-ZA" sz="3200" dirty="0" smtClean="0"/>
              <a:t>Differences in productive endowments (Health, skills etc </a:t>
            </a:r>
            <a:r>
              <a:rPr lang="en-ZA" sz="3200" b="1" dirty="0" smtClean="0"/>
              <a:t>at birth</a:t>
            </a:r>
            <a:r>
              <a:rPr lang="en-ZA" sz="3200" dirty="0" smtClean="0"/>
              <a:t>)</a:t>
            </a:r>
          </a:p>
          <a:p>
            <a:pPr lvl="2"/>
            <a:r>
              <a:rPr lang="en-ZA" sz="3200" dirty="0" smtClean="0"/>
              <a:t>Differences in the </a:t>
            </a:r>
            <a:r>
              <a:rPr lang="en-ZA" sz="3200" b="1" dirty="0" smtClean="0"/>
              <a:t>development</a:t>
            </a:r>
            <a:r>
              <a:rPr lang="en-ZA" sz="3200" dirty="0" smtClean="0"/>
              <a:t> of productive endowments/skills, </a:t>
            </a:r>
            <a:r>
              <a:rPr lang="en-ZA" sz="3200" dirty="0" err="1" smtClean="0"/>
              <a:t>eg</a:t>
            </a:r>
            <a:r>
              <a:rPr lang="en-ZA" sz="3200" dirty="0" smtClean="0"/>
              <a:t>. Schooling, transfer of skills from parents</a:t>
            </a:r>
          </a:p>
          <a:p>
            <a:pPr lvl="2"/>
            <a:r>
              <a:rPr lang="en-ZA" sz="3200" dirty="0" smtClean="0"/>
              <a:t>Differences in effort</a:t>
            </a:r>
          </a:p>
          <a:p>
            <a:pPr lvl="2"/>
            <a:r>
              <a:rPr lang="en-ZA" sz="3200" dirty="0" smtClean="0"/>
              <a:t>The way a society is structured</a:t>
            </a:r>
          </a:p>
          <a:p>
            <a:pPr lvl="3"/>
            <a:r>
              <a:rPr lang="en-ZA" sz="2800" dirty="0" smtClean="0"/>
              <a:t>Laws, property rights, access to markets</a:t>
            </a:r>
          </a:p>
          <a:p>
            <a:pPr lvl="3"/>
            <a:r>
              <a:rPr lang="en-ZA" sz="2800" dirty="0" smtClean="0"/>
              <a:t>Bargaining power</a:t>
            </a:r>
          </a:p>
          <a:p>
            <a:pPr lvl="3"/>
            <a:r>
              <a:rPr lang="en-ZA" sz="2800" dirty="0" smtClean="0"/>
              <a:t>Group level discrimination (Gender, race)</a:t>
            </a:r>
          </a:p>
          <a:p>
            <a:pPr lvl="1">
              <a:buNone/>
            </a:pPr>
            <a:endParaRPr lang="en-ZA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ZA" sz="4000" dirty="0" smtClean="0"/>
              <a:t>The evolution of Inequality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lvl="1"/>
            <a:r>
              <a:rPr lang="en-ZA" dirty="0" smtClean="0"/>
              <a:t>Kuznets’ theory:</a:t>
            </a:r>
          </a:p>
          <a:p>
            <a:pPr lvl="1"/>
            <a:r>
              <a:rPr lang="en-ZA" dirty="0" smtClean="0"/>
              <a:t>Skilled biased technological change</a:t>
            </a:r>
          </a:p>
          <a:p>
            <a:pPr lvl="1"/>
            <a:r>
              <a:rPr lang="en-ZA" dirty="0" smtClean="0"/>
              <a:t>Inequality Traps</a:t>
            </a:r>
          </a:p>
          <a:p>
            <a:pPr lvl="2"/>
            <a:r>
              <a:rPr lang="en-ZA" dirty="0" err="1" smtClean="0"/>
              <a:t>Piketty’s</a:t>
            </a:r>
            <a:r>
              <a:rPr lang="en-ZA" dirty="0" smtClean="0"/>
              <a:t> ‘Capital in the 21</a:t>
            </a:r>
            <a:r>
              <a:rPr lang="en-ZA" baseline="30000" dirty="0" smtClean="0"/>
              <a:t>st</a:t>
            </a:r>
            <a:r>
              <a:rPr lang="en-ZA" dirty="0" smtClean="0"/>
              <a:t> Century’</a:t>
            </a:r>
          </a:p>
          <a:p>
            <a:pPr lvl="2"/>
            <a:r>
              <a:rPr lang="en-ZA" dirty="0" smtClean="0"/>
              <a:t>Economic</a:t>
            </a:r>
          </a:p>
          <a:p>
            <a:pPr lvl="2"/>
            <a:r>
              <a:rPr lang="en-ZA" dirty="0" smtClean="0"/>
              <a:t>Political</a:t>
            </a:r>
          </a:p>
          <a:p>
            <a:pPr lvl="2"/>
            <a:r>
              <a:rPr lang="en-ZA" dirty="0" smtClean="0"/>
              <a:t>Social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ZA" sz="4000" dirty="0" smtClean="0"/>
              <a:t>Inequality Traps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lvl="1"/>
            <a:r>
              <a:rPr lang="en-ZA" dirty="0" smtClean="0"/>
              <a:t>Economic inequality traps</a:t>
            </a:r>
          </a:p>
          <a:p>
            <a:pPr lvl="2"/>
            <a:r>
              <a:rPr lang="en-ZA" dirty="0" smtClean="0"/>
              <a:t>Rich and poor face different costs of investments</a:t>
            </a:r>
          </a:p>
          <a:p>
            <a:pPr lvl="2"/>
            <a:r>
              <a:rPr lang="en-ZA" dirty="0" smtClean="0"/>
              <a:t>Rich will invest while poor will not be able to</a:t>
            </a:r>
          </a:p>
          <a:p>
            <a:pPr lvl="2"/>
            <a:r>
              <a:rPr lang="en-ZA" dirty="0" smtClean="0"/>
              <a:t>Rich will get high returns while poor will not</a:t>
            </a:r>
          </a:p>
          <a:p>
            <a:pPr lvl="2"/>
            <a:r>
              <a:rPr lang="en-ZA" dirty="0" smtClean="0"/>
              <a:t>Leads to persistence of inequality</a:t>
            </a:r>
          </a:p>
          <a:p>
            <a:pPr lvl="2"/>
            <a:r>
              <a:rPr lang="en-ZA" dirty="0" smtClean="0"/>
              <a:t>Example in SA would be good quality schools</a:t>
            </a:r>
          </a:p>
          <a:p>
            <a:pPr lvl="1"/>
            <a:r>
              <a:rPr lang="en-ZA" dirty="0" smtClean="0"/>
              <a:t>Political inequality traps</a:t>
            </a:r>
          </a:p>
          <a:p>
            <a:pPr lvl="2"/>
            <a:r>
              <a:rPr lang="en-ZA" dirty="0" smtClean="0"/>
              <a:t>Rent seeking and lobbying can distort the way markets operate in favour of the wealthy and the politically connected (Could be the same people)</a:t>
            </a:r>
          </a:p>
          <a:p>
            <a:pPr lvl="2"/>
            <a:r>
              <a:rPr lang="en-ZA" dirty="0" smtClean="0"/>
              <a:t>Poor remain poor, rich remain rich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ZA" sz="4000" dirty="0" smtClean="0"/>
              <a:t>Inequality Traps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lvl="1"/>
            <a:r>
              <a:rPr lang="en-ZA" dirty="0" smtClean="0"/>
              <a:t>Social Inequality traps</a:t>
            </a:r>
          </a:p>
          <a:p>
            <a:pPr lvl="2"/>
            <a:r>
              <a:rPr lang="en-ZA" dirty="0" smtClean="0"/>
              <a:t>Neighbourhood stratification makes wealthier areas more productive.</a:t>
            </a:r>
          </a:p>
          <a:p>
            <a:pPr lvl="2"/>
            <a:r>
              <a:rPr lang="en-ZA" dirty="0" smtClean="0"/>
              <a:t>Think of schools, infrastructure, safety, libraries, role models, peer effects, gangs</a:t>
            </a:r>
          </a:p>
          <a:p>
            <a:pPr lvl="2"/>
            <a:r>
              <a:rPr lang="en-ZA" dirty="0" smtClean="0"/>
              <a:t>Rich remain rich and poor remain poor</a:t>
            </a:r>
          </a:p>
          <a:p>
            <a:pPr lvl="1"/>
            <a:r>
              <a:rPr lang="en-ZA" dirty="0" smtClean="0"/>
              <a:t>In the inequality traps literature, the high inequality state is not efficient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ZA" sz="4000" dirty="0" smtClean="0"/>
              <a:t>Sources of trends in inequality in SA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Labour market – both unemployment and wage distribution</a:t>
            </a:r>
          </a:p>
          <a:p>
            <a:r>
              <a:rPr lang="en-ZA" dirty="0" smtClean="0"/>
              <a:t>Cash transfers (part of more general issue of taxes and expenditures)</a:t>
            </a:r>
          </a:p>
          <a:p>
            <a:r>
              <a:rPr lang="en-ZA" dirty="0" smtClean="0"/>
              <a:t>Education</a:t>
            </a:r>
          </a:p>
          <a:p>
            <a:pPr lvl="1"/>
            <a:r>
              <a:rPr lang="en-ZA" dirty="0" smtClean="0"/>
              <a:t>Attainment</a:t>
            </a:r>
          </a:p>
          <a:p>
            <a:pPr lvl="1"/>
            <a:r>
              <a:rPr lang="en-ZA" dirty="0" smtClean="0"/>
              <a:t>Returns to education</a:t>
            </a:r>
            <a:endParaRPr lang="en-Z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ZA" sz="4000" dirty="0" smtClean="0"/>
              <a:t>Sources of Income Inequality in SA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lvl="2"/>
            <a:r>
              <a:rPr lang="en-ZA" sz="3200" dirty="0" smtClean="0"/>
              <a:t>Tax systems (progressive or regressive)</a:t>
            </a:r>
          </a:p>
          <a:p>
            <a:pPr lvl="2"/>
            <a:r>
              <a:rPr lang="en-ZA" sz="3200" dirty="0" smtClean="0"/>
              <a:t>Transfers from the state</a:t>
            </a:r>
          </a:p>
          <a:p>
            <a:pPr lvl="3"/>
            <a:r>
              <a:rPr lang="en-ZA" sz="2800" dirty="0" smtClean="0"/>
              <a:t>Grants</a:t>
            </a:r>
          </a:p>
          <a:p>
            <a:pPr lvl="3"/>
            <a:r>
              <a:rPr lang="en-ZA" sz="2800" dirty="0" smtClean="0"/>
              <a:t>Public goods</a:t>
            </a:r>
          </a:p>
          <a:p>
            <a:pPr lvl="2"/>
            <a:r>
              <a:rPr lang="en-ZA" sz="3200" dirty="0" smtClean="0"/>
              <a:t>Differences in wealth</a:t>
            </a:r>
          </a:p>
          <a:p>
            <a:pPr lvl="2"/>
            <a:r>
              <a:rPr lang="en-ZA" sz="3200" dirty="0" smtClean="0"/>
              <a:t>Differences in inheritances</a:t>
            </a:r>
          </a:p>
          <a:p>
            <a:pPr lvl="3"/>
            <a:endParaRPr lang="en-ZA" dirty="0" smtClean="0"/>
          </a:p>
          <a:p>
            <a:pPr lvl="3"/>
            <a:endParaRPr lang="en-ZA" dirty="0" smtClean="0"/>
          </a:p>
          <a:p>
            <a:pPr lvl="1">
              <a:buNone/>
            </a:pPr>
            <a:endParaRPr lang="en-ZA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Empirical findings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ZA" sz="4000" dirty="0" smtClean="0"/>
              <a:t>Overview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en-ZA" dirty="0" smtClean="0"/>
              <a:t>Levels and Trends in inequality</a:t>
            </a:r>
          </a:p>
          <a:p>
            <a:r>
              <a:rPr lang="en-ZA" dirty="0" smtClean="0"/>
              <a:t>‘Causes’ of inequality</a:t>
            </a:r>
          </a:p>
          <a:p>
            <a:r>
              <a:rPr lang="en-ZA" dirty="0" smtClean="0"/>
              <a:t>Empirical findings</a:t>
            </a:r>
          </a:p>
          <a:p>
            <a:r>
              <a:rPr lang="en-ZA" dirty="0" smtClean="0"/>
              <a:t>Future research</a:t>
            </a:r>
          </a:p>
          <a:p>
            <a:r>
              <a:rPr lang="en-ZA" dirty="0" smtClean="0"/>
              <a:t>Conclusion</a:t>
            </a:r>
            <a:endParaRPr lang="en-Z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Summary (1)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8388"/>
            <a:ext cx="8229600" cy="4827775"/>
          </a:xfrm>
        </p:spPr>
        <p:txBody>
          <a:bodyPr>
            <a:normAutofit/>
          </a:bodyPr>
          <a:lstStyle/>
          <a:p>
            <a:r>
              <a:rPr lang="en-ZA" sz="2400" dirty="0"/>
              <a:t>“Inequality in South Africa and Brazil: Can We Trust the Numbers?”. </a:t>
            </a:r>
            <a:r>
              <a:rPr lang="en-ZA" sz="2400" dirty="0" smtClean="0"/>
              <a:t>(Finn and Leibbrandt)</a:t>
            </a:r>
          </a:p>
          <a:p>
            <a:pPr lvl="1"/>
            <a:r>
              <a:rPr lang="en-ZA" sz="2000" dirty="0"/>
              <a:t>M</a:t>
            </a:r>
            <a:r>
              <a:rPr lang="en-ZA" sz="2000" dirty="0" smtClean="0"/>
              <a:t>ethodological paper assessing whether inequality </a:t>
            </a:r>
            <a:r>
              <a:rPr lang="en-ZA" sz="2000" dirty="0"/>
              <a:t>measures from </a:t>
            </a:r>
            <a:r>
              <a:rPr lang="en-ZA" sz="2000" dirty="0" smtClean="0"/>
              <a:t>these </a:t>
            </a:r>
            <a:r>
              <a:rPr lang="en-ZA" sz="2000" dirty="0"/>
              <a:t>countries can be compared. </a:t>
            </a:r>
            <a:endParaRPr lang="en-ZA" sz="2000" dirty="0" smtClean="0"/>
          </a:p>
          <a:p>
            <a:pPr lvl="1"/>
            <a:r>
              <a:rPr lang="en-ZA" sz="2000" dirty="0" smtClean="0"/>
              <a:t>Finds that </a:t>
            </a:r>
            <a:r>
              <a:rPr lang="en-ZA" sz="2000" dirty="0"/>
              <a:t>inequality is unambiguously higher in South Africa</a:t>
            </a:r>
            <a:r>
              <a:rPr lang="en-ZA" sz="2000" dirty="0" smtClean="0"/>
              <a:t>.</a:t>
            </a:r>
          </a:p>
          <a:p>
            <a:r>
              <a:rPr lang="en-ZA" sz="2400" dirty="0"/>
              <a:t>“The Distribution of Wealth in the National Income Dynamics Study Wave 2”.</a:t>
            </a:r>
            <a:r>
              <a:rPr lang="en-US" sz="2400" dirty="0" smtClean="0">
                <a:effectLst/>
              </a:rPr>
              <a:t> (Daniels, Finn and </a:t>
            </a:r>
            <a:r>
              <a:rPr lang="en-US" sz="2400" dirty="0" err="1" smtClean="0">
                <a:effectLst/>
              </a:rPr>
              <a:t>Musundwa</a:t>
            </a:r>
            <a:r>
              <a:rPr lang="en-US" sz="2400" dirty="0" smtClean="0">
                <a:effectLst/>
              </a:rPr>
              <a:t>)</a:t>
            </a:r>
          </a:p>
          <a:p>
            <a:pPr lvl="1"/>
            <a:r>
              <a:rPr lang="en-ZA" sz="2000" dirty="0" smtClean="0"/>
              <a:t>Analyse </a:t>
            </a:r>
            <a:r>
              <a:rPr lang="en-ZA" sz="2000" dirty="0"/>
              <a:t>the distribution of assets and liabilities and compares the inequality of wealth to the inequality of income in the </a:t>
            </a:r>
            <a:r>
              <a:rPr lang="en-ZA" sz="2000" dirty="0" smtClean="0"/>
              <a:t>country using wave 2 of NIDS data.</a:t>
            </a:r>
          </a:p>
          <a:p>
            <a:pPr lvl="1"/>
            <a:r>
              <a:rPr lang="en-ZA" sz="2000" dirty="0" smtClean="0"/>
              <a:t>Wealth inequality is much (MUCH) higher than income inequality.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ZA" sz="20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1080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6752"/>
            <a:ext cx="8229600" cy="4979412"/>
          </a:xfrm>
        </p:spPr>
        <p:txBody>
          <a:bodyPr>
            <a:normAutofit lnSpcReduction="10000"/>
          </a:bodyPr>
          <a:lstStyle/>
          <a:p>
            <a:r>
              <a:rPr lang="en-ZA" sz="2400" dirty="0" smtClean="0"/>
              <a:t>“Post-apartheid Changes in South African Inequality” (Finn, Leibbrandt and Woolard)</a:t>
            </a:r>
          </a:p>
          <a:p>
            <a:pPr lvl="1"/>
            <a:r>
              <a:rPr lang="en-ZA" sz="2000" dirty="0" smtClean="0"/>
              <a:t>Explores dimensions/components of income inequality and changes from 1993 (PSLSD) to 2008 (NIDS Wave 1).</a:t>
            </a:r>
          </a:p>
          <a:p>
            <a:pPr lvl="1"/>
            <a:r>
              <a:rPr lang="en-ZA" sz="2000" dirty="0" smtClean="0"/>
              <a:t>Labour market was and remains key to understanding inequality.</a:t>
            </a:r>
          </a:p>
          <a:p>
            <a:r>
              <a:rPr lang="en-ZA" sz="2400" dirty="0" smtClean="0"/>
              <a:t>“Trends in South African Income Distribution and Poverty Since the Fall of Apartheid”. (Finn, Leibbrandt and Woolard)</a:t>
            </a:r>
          </a:p>
          <a:p>
            <a:pPr lvl="1"/>
            <a:r>
              <a:rPr lang="en-ZA" sz="2000" dirty="0" smtClean="0">
                <a:effectLst/>
              </a:rPr>
              <a:t>Income inequality has increased on aggregate and within races. (1993 – 2000 – 2008).</a:t>
            </a:r>
          </a:p>
          <a:p>
            <a:pPr lvl="1"/>
            <a:r>
              <a:rPr lang="en-ZA" sz="2000" dirty="0" smtClean="0"/>
              <a:t>Race based redistribution unlikely to be sufficient to decrease inequality.</a:t>
            </a:r>
            <a:endParaRPr lang="en-ZA" sz="2000" dirty="0" smtClean="0">
              <a:effectLst/>
            </a:endParaRPr>
          </a:p>
          <a:p>
            <a:pPr lvl="1"/>
            <a:r>
              <a:rPr lang="en-US" sz="2000" dirty="0" smtClean="0">
                <a:effectLst/>
              </a:rPr>
              <a:t> Social grants became more important, affect poverty but small effect on inequality.</a:t>
            </a:r>
          </a:p>
          <a:p>
            <a:pPr lvl="1"/>
            <a:r>
              <a:rPr lang="en-US" sz="2000" dirty="0" smtClean="0">
                <a:effectLst/>
              </a:rPr>
              <a:t> Substantial improvements in non-monetary well-being (access to electricity, housing, water etc.)</a:t>
            </a:r>
          </a:p>
          <a:p>
            <a:pPr lvl="1"/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237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Summary (2)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22309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Income Mobility</a:t>
            </a:r>
            <a:br>
              <a:rPr lang="en-ZA" dirty="0" smtClean="0"/>
            </a:br>
            <a:r>
              <a:rPr lang="en-ZA" dirty="0" smtClean="0"/>
              <a:t>Evidence from three waves of NIDS</a:t>
            </a:r>
            <a:endParaRPr lang="en-Z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369" y="1796458"/>
            <a:ext cx="5511262" cy="4133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47436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Income Sources and Inequality</a:t>
            </a:r>
            <a:endParaRPr lang="en-ZA" dirty="0"/>
          </a:p>
        </p:txBody>
      </p:sp>
      <p:pic>
        <p:nvPicPr>
          <p:cNvPr id="4" name="Content Placeholder 3" descr="Untitled3.tiff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1581"/>
            <a:ext cx="8229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3934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61" y="44624"/>
            <a:ext cx="9149922" cy="669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80112" y="2469450"/>
            <a:ext cx="3003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Declines in returns to Inc. Sec. in 2000s – these are now </a:t>
            </a:r>
            <a:r>
              <a:rPr lang="en-US" dirty="0" err="1" smtClean="0">
                <a:solidFill>
                  <a:srgbClr val="FF0000"/>
                </a:solidFill>
              </a:rPr>
              <a:t>disequalizing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9996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590" y="3317257"/>
            <a:ext cx="4759410" cy="3540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020" y="3176"/>
            <a:ext cx="4764329" cy="3568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80447" y="852407"/>
            <a:ext cx="330113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Increases in returns to schooling at grade 10 would have been </a:t>
            </a:r>
            <a:r>
              <a:rPr lang="en-US" sz="2400" dirty="0" err="1" smtClean="0"/>
              <a:t>disequalizing</a:t>
            </a:r>
            <a:r>
              <a:rPr lang="en-US" sz="2400" dirty="0" smtClean="0"/>
              <a:t> in 1994, but they would be equalizing in 2011. </a:t>
            </a:r>
          </a:p>
          <a:p>
            <a:endParaRPr lang="en-US" sz="2400" dirty="0"/>
          </a:p>
          <a:p>
            <a:r>
              <a:rPr lang="en-US" sz="2400" dirty="0" smtClean="0"/>
              <a:t>Increases in returns to “grade 15” are more </a:t>
            </a:r>
            <a:r>
              <a:rPr lang="en-US" sz="2400" dirty="0" err="1" smtClean="0"/>
              <a:t>disequalizing</a:t>
            </a:r>
            <a:r>
              <a:rPr lang="en-US" sz="2400" dirty="0" smtClean="0"/>
              <a:t> in 2011 than they were in 1994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2485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08912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08912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08912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27586" y="548683"/>
          <a:ext cx="7704852" cy="5760636"/>
        </p:xfrm>
        <a:graphic>
          <a:graphicData uri="http://schemas.openxmlformats.org/drawingml/2006/table">
            <a:tbl>
              <a:tblPr/>
              <a:tblGrid>
                <a:gridCol w="1097322"/>
                <a:gridCol w="1097322"/>
                <a:gridCol w="1097322"/>
                <a:gridCol w="1097322"/>
                <a:gridCol w="1097322"/>
                <a:gridCol w="1109121"/>
                <a:gridCol w="1109121"/>
              </a:tblGrid>
              <a:tr h="480053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Table 2: Mean of some tertiary qualification </a:t>
                      </a:r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 NIDS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5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(by age and income quintile)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 capita household income quintiles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Levels and trends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ZA" sz="3200" dirty="0" smtClean="0"/>
              <a:t>Future research</a:t>
            </a:r>
            <a:endParaRPr lang="en-Z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en-ZA" dirty="0" smtClean="0"/>
              <a:t>Effect of demography on inequality</a:t>
            </a:r>
          </a:p>
          <a:p>
            <a:r>
              <a:rPr lang="en-ZA" dirty="0" smtClean="0"/>
              <a:t>Credit markets, access and costs</a:t>
            </a:r>
          </a:p>
          <a:p>
            <a:r>
              <a:rPr lang="en-ZA" dirty="0" smtClean="0"/>
              <a:t>Why so little entrepreneurship?</a:t>
            </a:r>
          </a:p>
          <a:p>
            <a:r>
              <a:rPr lang="en-ZA" dirty="0" smtClean="0"/>
              <a:t>Costs of banking</a:t>
            </a:r>
          </a:p>
          <a:p>
            <a:r>
              <a:rPr lang="en-ZA" dirty="0" smtClean="0"/>
              <a:t>Top incomes</a:t>
            </a:r>
          </a:p>
          <a:p>
            <a:r>
              <a:rPr lang="en-ZA" dirty="0" smtClean="0"/>
              <a:t>Labour market: Unemployment, wage dispersion</a:t>
            </a:r>
            <a:r>
              <a:rPr lang="en-ZA" smtClean="0"/>
              <a:t>, regulations, </a:t>
            </a:r>
            <a:r>
              <a:rPr lang="en-ZA" dirty="0" smtClean="0"/>
              <a:t>discrimination</a:t>
            </a:r>
          </a:p>
          <a:p>
            <a:r>
              <a:rPr lang="en-ZA" dirty="0" smtClean="0"/>
              <a:t>Pre-labour market differentials, including social and psychological components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ZA" dirty="0" smtClean="0"/>
              <a:t>Conclusion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92500"/>
          </a:bodyPr>
          <a:lstStyle/>
          <a:p>
            <a:r>
              <a:rPr lang="en-ZA" sz="2800" dirty="0" smtClean="0"/>
              <a:t>We live in the most unequal region of the world</a:t>
            </a:r>
          </a:p>
          <a:p>
            <a:r>
              <a:rPr lang="en-ZA" sz="2800" dirty="0" smtClean="0"/>
              <a:t>Our inequality is chronically high and stable</a:t>
            </a:r>
          </a:p>
          <a:p>
            <a:r>
              <a:rPr lang="en-ZA" sz="2800" dirty="0" smtClean="0"/>
              <a:t>This is both unjust (depending on how one defines justice) and probably inefficient</a:t>
            </a:r>
          </a:p>
          <a:p>
            <a:r>
              <a:rPr lang="en-ZA" sz="2800" dirty="0" smtClean="0"/>
              <a:t>We could probably do better, i.e. Lower inequality and simultaneously enhance our economic performance</a:t>
            </a:r>
          </a:p>
          <a:p>
            <a:r>
              <a:rPr lang="en-ZA" sz="2800" dirty="0" smtClean="0"/>
              <a:t>There are many different ways to approach this complex problem, although unlikely to have a single solution.</a:t>
            </a:r>
          </a:p>
          <a:p>
            <a:r>
              <a:rPr lang="en-ZA" sz="2800" dirty="0" smtClean="0"/>
              <a:t>With time, we can unravel components of this process and move towards better and more informed understanding and policy.</a:t>
            </a:r>
            <a:endParaRPr lang="en-ZA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>
            <a:normAutofit/>
          </a:bodyPr>
          <a:lstStyle/>
          <a:p>
            <a:r>
              <a:rPr lang="en-ZA" sz="3600" dirty="0" smtClean="0"/>
              <a:t>GINI coefficients: CIA data (2011)</a:t>
            </a:r>
            <a:endParaRPr lang="en-Z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14338" name="Picture 2" descr="http://cdn.theatlantic.com/static/mt/assets/international/gini%20map%20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124744"/>
            <a:ext cx="8763000" cy="54908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6" y="260655"/>
          <a:ext cx="8280918" cy="6264688"/>
        </p:xfrm>
        <a:graphic>
          <a:graphicData uri="http://schemas.openxmlformats.org/drawingml/2006/table">
            <a:tbl>
              <a:tblPr/>
              <a:tblGrid>
                <a:gridCol w="1707203"/>
                <a:gridCol w="922282"/>
                <a:gridCol w="1000775"/>
                <a:gridCol w="1255874"/>
                <a:gridCol w="1255874"/>
                <a:gridCol w="1197004"/>
                <a:gridCol w="941906"/>
              </a:tblGrid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Household income share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Gini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Gini</a:t>
                      </a:r>
                      <a:r>
                        <a:rPr lang="en-ZA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Rank</a:t>
                      </a:r>
                      <a:endParaRPr lang="en-ZA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top 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bot. 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ratio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Botswana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South Africa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Swaziland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40.10%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Germany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Japan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Brazil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Russia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Data source: World Factbook (CIA)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ZA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1543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URL https://www.cia.gov/library/publications/the-world-factbook/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9154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Accessed on 1st September 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ZA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ZA" sz="3600" dirty="0" smtClean="0"/>
              <a:t>Background (1)</a:t>
            </a:r>
            <a:endParaRPr lang="en-Z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ZA" sz="2800" dirty="0" smtClean="0"/>
              <a:t>High inequality in SA is a long run phenomenon.</a:t>
            </a:r>
          </a:p>
          <a:p>
            <a:r>
              <a:rPr lang="en-ZA" sz="2800" dirty="0" smtClean="0"/>
              <a:t>Post-apartheid levels are consistently high, and have probably increased over the past twenty years.</a:t>
            </a:r>
          </a:p>
          <a:p>
            <a:pPr lvl="1"/>
            <a:r>
              <a:rPr lang="en-ZA" sz="2400" dirty="0" smtClean="0"/>
              <a:t>Several researchers; Leibbrandt et al (2001), </a:t>
            </a:r>
            <a:r>
              <a:rPr lang="en-ZA" sz="2400" dirty="0" err="1"/>
              <a:t>Hoogeveen</a:t>
            </a:r>
            <a:r>
              <a:rPr lang="en-ZA" sz="2400" dirty="0"/>
              <a:t> and </a:t>
            </a:r>
            <a:r>
              <a:rPr lang="en-ZA" sz="2400" dirty="0" err="1" smtClean="0"/>
              <a:t>Ozler</a:t>
            </a:r>
            <a:r>
              <a:rPr lang="en-ZA" sz="2400" dirty="0" smtClean="0"/>
              <a:t> </a:t>
            </a:r>
            <a:r>
              <a:rPr lang="en-ZA" sz="2400" dirty="0"/>
              <a:t>(2005</a:t>
            </a:r>
            <a:r>
              <a:rPr lang="en-ZA" sz="2400" dirty="0" smtClean="0"/>
              <a:t>), </a:t>
            </a:r>
            <a:r>
              <a:rPr lang="en-ZA" sz="2400" dirty="0"/>
              <a:t>Leibbrandt, </a:t>
            </a:r>
            <a:r>
              <a:rPr lang="en-ZA" sz="2400" dirty="0" err="1"/>
              <a:t>Levinsohn</a:t>
            </a:r>
            <a:r>
              <a:rPr lang="en-ZA" sz="2400" dirty="0"/>
              <a:t> and McCrary (2010</a:t>
            </a:r>
            <a:r>
              <a:rPr lang="en-ZA" sz="2400" dirty="0" smtClean="0"/>
              <a:t>), </a:t>
            </a:r>
            <a:r>
              <a:rPr lang="en-ZA" sz="2400" dirty="0"/>
              <a:t>Leibbrandt, </a:t>
            </a:r>
            <a:r>
              <a:rPr lang="en-ZA" sz="2400" dirty="0" err="1"/>
              <a:t>Woolard</a:t>
            </a:r>
            <a:r>
              <a:rPr lang="en-ZA" sz="2400" dirty="0"/>
              <a:t>, Finn and </a:t>
            </a:r>
            <a:r>
              <a:rPr lang="en-ZA" sz="2400" dirty="0" smtClean="0"/>
              <a:t>Argent (2010</a:t>
            </a:r>
            <a:r>
              <a:rPr lang="en-ZA" sz="2400" dirty="0"/>
              <a:t>), van </a:t>
            </a:r>
            <a:r>
              <a:rPr lang="en-ZA" sz="2400" dirty="0" err="1"/>
              <a:t>der</a:t>
            </a:r>
            <a:r>
              <a:rPr lang="en-ZA" sz="2400" dirty="0"/>
              <a:t> Berg and </a:t>
            </a:r>
            <a:r>
              <a:rPr lang="en-ZA" sz="2400" dirty="0" err="1"/>
              <a:t>Louw</a:t>
            </a:r>
            <a:r>
              <a:rPr lang="en-ZA" sz="2400" dirty="0"/>
              <a:t> (2004), van </a:t>
            </a:r>
            <a:r>
              <a:rPr lang="en-ZA" sz="2400" dirty="0" err="1"/>
              <a:t>der</a:t>
            </a:r>
            <a:r>
              <a:rPr lang="en-ZA" sz="2400" dirty="0"/>
              <a:t> Berg, </a:t>
            </a:r>
            <a:r>
              <a:rPr lang="en-ZA" sz="2400" dirty="0" err="1"/>
              <a:t>Louw</a:t>
            </a:r>
            <a:r>
              <a:rPr lang="en-ZA" sz="2400" dirty="0"/>
              <a:t> and Yu (2008) and Yu (2010</a:t>
            </a:r>
            <a:r>
              <a:rPr lang="en-ZA" sz="2400" dirty="0" smtClean="0"/>
              <a:t>)...(and others)</a:t>
            </a:r>
          </a:p>
          <a:p>
            <a:r>
              <a:rPr lang="en-ZA" sz="2800" dirty="0" smtClean="0"/>
              <a:t>Various estimates of inequality, but a useful range for Gini coefficient would be about 0.65 – 0.70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ZA" sz="3600" dirty="0" smtClean="0"/>
              <a:t>Background (2)</a:t>
            </a:r>
            <a:endParaRPr lang="en-Z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en-ZA" dirty="0" smtClean="0"/>
              <a:t>SA post 1994 has slow but relatively stable growth rates.</a:t>
            </a:r>
          </a:p>
          <a:p>
            <a:r>
              <a:rPr lang="en-ZA" dirty="0" smtClean="0"/>
              <a:t>Poverty rates remain high ( about 50%)</a:t>
            </a:r>
          </a:p>
          <a:p>
            <a:r>
              <a:rPr lang="en-ZA" dirty="0" smtClean="0"/>
              <a:t>Small but growing middle class</a:t>
            </a:r>
          </a:p>
          <a:p>
            <a:r>
              <a:rPr lang="en-ZA" dirty="0" smtClean="0"/>
              <a:t>General depreciation of currency in nominal terms</a:t>
            </a:r>
          </a:p>
          <a:p>
            <a:r>
              <a:rPr lang="en-ZA" dirty="0" smtClean="0"/>
              <a:t>Mostly stable fiscal situation, reduction of national debt, inflation generally in targeted bandwidth (or close thereto)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9144000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5023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ZA" sz="2000" dirty="0" smtClean="0"/>
              <a:t>Lorenz Curves: 1993</a:t>
            </a:r>
            <a:r>
              <a:rPr lang="en-ZA" sz="2000" dirty="0"/>
              <a:t>, 2000, 2010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692696"/>
            <a:ext cx="8424936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3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1226</Words>
  <Application>Microsoft Macintosh PowerPoint</Application>
  <PresentationFormat>On-screen Show (4:3)</PresentationFormat>
  <Paragraphs>299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Why Didn’t Inequality Decline in South Africa?</vt:lpstr>
      <vt:lpstr>Overview</vt:lpstr>
      <vt:lpstr>Levels and trends</vt:lpstr>
      <vt:lpstr>GINI coefficients: CIA data (2011)</vt:lpstr>
      <vt:lpstr>PowerPoint Presentation</vt:lpstr>
      <vt:lpstr>Background (1)</vt:lpstr>
      <vt:lpstr>Background (2)</vt:lpstr>
      <vt:lpstr>PowerPoint Presentation</vt:lpstr>
      <vt:lpstr>Lorenz Curves: 1993, 2000, 2010</vt:lpstr>
      <vt:lpstr>Generalized Lorenz Curves 1993, 2000, 2010</vt:lpstr>
      <vt:lpstr>Gini Coefficients 1993 and 2010</vt:lpstr>
      <vt:lpstr>Causes of inequality</vt:lpstr>
      <vt:lpstr>Sources of Income Inequality</vt:lpstr>
      <vt:lpstr>The evolution of Inequality</vt:lpstr>
      <vt:lpstr>Inequality Traps</vt:lpstr>
      <vt:lpstr>Inequality Traps</vt:lpstr>
      <vt:lpstr>Sources of trends in inequality in SA</vt:lpstr>
      <vt:lpstr>Sources of Income Inequality in SA</vt:lpstr>
      <vt:lpstr>Empirical findings</vt:lpstr>
      <vt:lpstr>Summary (1)</vt:lpstr>
      <vt:lpstr>PowerPoint Presentation</vt:lpstr>
      <vt:lpstr>Income Mobility Evidence from three waves of NIDS</vt:lpstr>
      <vt:lpstr>Income Sources and Inequality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Future research</vt:lpstr>
      <vt:lpstr>Conclusion</vt:lpstr>
    </vt:vector>
  </TitlesOfParts>
  <Company>University of Cape Town (Commerce I.T.)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Inequality dynamics in South Africa</dc:title>
  <dc:creator>V Ranchhod</dc:creator>
  <cp:lastModifiedBy>Haajirah Esau</cp:lastModifiedBy>
  <cp:revision>37</cp:revision>
  <dcterms:created xsi:type="dcterms:W3CDTF">2014-11-03T07:32:13Z</dcterms:created>
  <dcterms:modified xsi:type="dcterms:W3CDTF">2014-11-04T15:18:41Z</dcterms:modified>
</cp:coreProperties>
</file>