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57" r:id="rId4"/>
    <p:sldId id="259" r:id="rId5"/>
    <p:sldId id="261" r:id="rId6"/>
    <p:sldId id="263" r:id="rId7"/>
    <p:sldId id="280" r:id="rId8"/>
    <p:sldId id="293" r:id="rId9"/>
    <p:sldId id="273" r:id="rId10"/>
    <p:sldId id="268" r:id="rId11"/>
    <p:sldId id="272" r:id="rId12"/>
    <p:sldId id="274" r:id="rId13"/>
    <p:sldId id="275" r:id="rId14"/>
    <p:sldId id="276" r:id="rId15"/>
    <p:sldId id="279" r:id="rId16"/>
    <p:sldId id="281" r:id="rId17"/>
    <p:sldId id="282" r:id="rId18"/>
    <p:sldId id="283" r:id="rId19"/>
    <p:sldId id="286" r:id="rId20"/>
    <p:sldId id="287" r:id="rId21"/>
    <p:sldId id="288" r:id="rId22"/>
    <p:sldId id="290" r:id="rId23"/>
    <p:sldId id="284" r:id="rId24"/>
    <p:sldId id="291" r:id="rId25"/>
    <p:sldId id="285" r:id="rId26"/>
    <p:sldId id="28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01304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98262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5939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154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455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7713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2953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153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9475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445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409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9E042-80BB-4E51-8883-D0CB6B1B324F}" type="datetimeFigureOut">
              <a:rPr lang="en-ZA" smtClean="0"/>
              <a:t>2014/11/04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AEA03-AC87-4A75-9513-41F2B490F85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7811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Measuring Inequality by Asset Indices</a:t>
            </a:r>
            <a:r>
              <a:rPr lang="en-ZA" dirty="0"/>
              <a:t>: </a:t>
            </a:r>
            <a:r>
              <a:rPr lang="en-ZA" dirty="0" smtClean="0"/>
              <a:t>the </a:t>
            </a:r>
            <a:r>
              <a:rPr lang="en-ZA" dirty="0"/>
              <a:t>case of South Africa</a:t>
            </a:r>
            <a:br>
              <a:rPr lang="en-ZA" dirty="0"/>
            </a:b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Martin Wittenberg</a:t>
            </a:r>
          </a:p>
          <a:p>
            <a:r>
              <a:rPr lang="en-ZA" dirty="0" smtClean="0"/>
              <a:t>REDI 3x3 presentation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6396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The case of one dummy variable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716016" y="1556792"/>
                <a:ext cx="4042792" cy="4525963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ZA" dirty="0" smtClean="0"/>
                  <a:t>Plot the Lorenz curve</a:t>
                </a:r>
              </a:p>
              <a:p>
                <a:pPr lvl="1"/>
                <a:r>
                  <a:rPr lang="en-ZA" dirty="0" smtClean="0"/>
                  <a:t>Gini coefficient is just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1−</m:t>
                    </m:r>
                    <m:r>
                      <a:rPr lang="en-ZA" b="0" i="1" smtClean="0">
                        <a:latin typeface="Cambria Math"/>
                      </a:rPr>
                      <m:t>𝑝</m:t>
                    </m:r>
                  </m:oMath>
                </a14:m>
                <a:endParaRPr lang="en-ZA" dirty="0" smtClean="0"/>
              </a:p>
              <a:p>
                <a:pPr lvl="1"/>
                <a:r>
                  <a:rPr lang="en-ZA" dirty="0" smtClean="0"/>
                  <a:t>Maximal inequality when p=</a:t>
                </a:r>
                <a:r>
                  <a:rPr lang="el-GR" dirty="0" smtClean="0"/>
                  <a:t>ε</a:t>
                </a:r>
                <a:endParaRPr lang="en-ZA" dirty="0" smtClean="0"/>
              </a:p>
              <a:p>
                <a:pPr lvl="1"/>
                <a:r>
                  <a:rPr lang="en-ZA" dirty="0" smtClean="0"/>
                  <a:t>Decreases monotonically as p goes to one</a:t>
                </a:r>
              </a:p>
              <a:p>
                <a:r>
                  <a:rPr lang="en-ZA" dirty="0" smtClean="0"/>
                  <a:t>Similar view of inequality when using coefficient of variation</a:t>
                </a:r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16016" y="1556792"/>
                <a:ext cx="4042792" cy="4525963"/>
              </a:xfrm>
              <a:blipFill rotWithShape="1">
                <a:blip r:embed="rId2"/>
                <a:stretch>
                  <a:fillRect l="-3167" t="-3499" r="-226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14387"/>
          <a:stretch/>
        </p:blipFill>
        <p:spPr>
          <a:xfrm>
            <a:off x="536093" y="1772816"/>
            <a:ext cx="4276800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22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Two binary variables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One additional complication that occurs when you have more than one variable is dealing with the case of a “correlation increasing transfer”</a:t>
            </a:r>
          </a:p>
          <a:p>
            <a:pPr lvl="1"/>
            <a:r>
              <a:rPr lang="en-ZA" dirty="0" smtClean="0"/>
              <a:t>e.g. the asset holdings (1,0) and (0,1) versus (0,0) and (1,1)</a:t>
            </a:r>
          </a:p>
          <a:p>
            <a:r>
              <a:rPr lang="en-ZA" dirty="0" smtClean="0"/>
              <a:t>Most people would judge the second distribution to be more unequal than the first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05125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PCA index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/>
              <a:t>We can derive expressions of the value of the PCA index as a function of </a:t>
            </a:r>
          </a:p>
          <a:p>
            <a:pPr lvl="1"/>
            <a:r>
              <a:rPr lang="en-ZA" dirty="0" smtClean="0"/>
              <a:t>the proportions p</a:t>
            </a:r>
            <a:r>
              <a:rPr lang="en-ZA" baseline="-25000" dirty="0" smtClean="0"/>
              <a:t>1</a:t>
            </a:r>
            <a:r>
              <a:rPr lang="en-ZA" dirty="0" smtClean="0"/>
              <a:t> and p</a:t>
            </a:r>
            <a:r>
              <a:rPr lang="en-ZA" baseline="-25000" dirty="0" smtClean="0"/>
              <a:t>2</a:t>
            </a:r>
            <a:r>
              <a:rPr lang="en-ZA" dirty="0" smtClean="0"/>
              <a:t> who hold assets 1 and 2 respectively </a:t>
            </a:r>
          </a:p>
          <a:p>
            <a:pPr lvl="1"/>
            <a:r>
              <a:rPr lang="en-ZA" dirty="0" smtClean="0"/>
              <a:t>and p</a:t>
            </a:r>
            <a:r>
              <a:rPr lang="en-ZA" baseline="-25000" dirty="0" smtClean="0"/>
              <a:t>12 </a:t>
            </a:r>
            <a:r>
              <a:rPr lang="en-ZA" dirty="0" smtClean="0"/>
              <a:t>the fraction who hold both</a:t>
            </a:r>
          </a:p>
          <a:p>
            <a:r>
              <a:rPr lang="en-ZA" dirty="0" smtClean="0"/>
              <a:t>The range (and the variance) of the index shows a U shape with minimum near p</a:t>
            </a:r>
            <a:r>
              <a:rPr lang="en-ZA" baseline="-25000" dirty="0" smtClean="0"/>
              <a:t>1</a:t>
            </a:r>
            <a:r>
              <a:rPr lang="en-ZA" dirty="0" smtClean="0"/>
              <a:t> (the more commonly held asset)</a:t>
            </a:r>
          </a:p>
          <a:p>
            <a:pPr lvl="1"/>
            <a:r>
              <a:rPr lang="en-ZA" dirty="0" smtClean="0"/>
              <a:t>Unbounded near 0 and 1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2767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More critically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1600200"/>
            <a:ext cx="3898776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The assets will be negatively correlated whenever p</a:t>
            </a:r>
            <a:r>
              <a:rPr lang="en-ZA" baseline="-25000" dirty="0" smtClean="0"/>
              <a:t>12</a:t>
            </a:r>
            <a:r>
              <a:rPr lang="en-ZA" dirty="0" smtClean="0"/>
              <a:t>≤p</a:t>
            </a:r>
            <a:r>
              <a:rPr lang="en-ZA" baseline="-25000" dirty="0" smtClean="0"/>
              <a:t>1</a:t>
            </a:r>
            <a:r>
              <a:rPr lang="en-ZA" dirty="0" smtClean="0"/>
              <a:t>p</a:t>
            </a:r>
            <a:r>
              <a:rPr lang="en-ZA" baseline="-25000" dirty="0" smtClean="0"/>
              <a:t>2</a:t>
            </a:r>
          </a:p>
          <a:p>
            <a:r>
              <a:rPr lang="en-ZA" dirty="0" smtClean="0"/>
              <a:t>In this case one of the assets will score a </a:t>
            </a:r>
            <a:r>
              <a:rPr lang="en-ZA" b="1" dirty="0" smtClean="0"/>
              <a:t>negative</a:t>
            </a:r>
            <a:r>
              <a:rPr lang="en-ZA" dirty="0" smtClean="0"/>
              <a:t> weight in the index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60513"/>
            <a:ext cx="3925614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936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Why is this the case?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ZA" dirty="0" smtClean="0"/>
                  <a:t>The “latent variable” approach can make sense of the negative correlation only if one of the assets is reinterpreted as a “bad”, e.g. a</a:t>
                </a:r>
                <a:r>
                  <a:rPr lang="en-ZA" baseline="-25000" dirty="0" smtClean="0"/>
                  <a:t>1</a:t>
                </a:r>
                <a:endParaRPr lang="en-ZA" dirty="0" smtClean="0"/>
              </a:p>
              <a:p>
                <a:r>
                  <a:rPr lang="en-ZA" dirty="0" smtClean="0"/>
                  <a:t>This will result in the rankings: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Z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0,1</m:t>
                        </m:r>
                      </m:e>
                    </m:d>
                    <m:r>
                      <a:rPr lang="en-ZA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𝐴</m:t>
                    </m:r>
                    <m:d>
                      <m:dPr>
                        <m:ctrlPr>
                          <a:rPr lang="en-ZA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1,1</m:t>
                        </m:r>
                      </m:e>
                    </m:d>
                  </m:oMath>
                </a14:m>
                <a:r>
                  <a:rPr lang="en-ZA" dirty="0" smtClean="0"/>
                  <a:t> and </a:t>
                </a:r>
                <a14:m>
                  <m:oMath xmlns:m="http://schemas.openxmlformats.org/officeDocument/2006/math">
                    <m:r>
                      <a:rPr lang="en-ZA" b="0" i="1" smtClean="0">
                        <a:latin typeface="Cambria Math"/>
                      </a:rPr>
                      <m:t>𝐴</m:t>
                    </m:r>
                    <m:d>
                      <m:dPr>
                        <m:ctrlPr>
                          <a:rPr lang="en-ZA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</a:rPr>
                          <m:t>0,0</m:t>
                        </m:r>
                      </m:e>
                    </m:d>
                    <m:r>
                      <a:rPr lang="en-ZA" b="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ZA" b="0" i="1" smtClean="0">
                        <a:latin typeface="Cambria Math"/>
                        <a:ea typeface="Cambria Math"/>
                      </a:rPr>
                      <m:t>𝐴</m:t>
                    </m:r>
                    <m:d>
                      <m:dPr>
                        <m:ctrlPr>
                          <a:rPr lang="en-ZA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ZA" b="0" i="1" smtClean="0">
                            <a:latin typeface="Cambria Math"/>
                            <a:ea typeface="Cambria Math"/>
                          </a:rPr>
                          <m:t>1,0</m:t>
                        </m:r>
                      </m:e>
                    </m:d>
                  </m:oMath>
                </a14:m>
                <a:endParaRPr lang="en-ZA" b="0" i="1" dirty="0" smtClean="0">
                  <a:latin typeface="Cambria Math"/>
                  <a:ea typeface="Cambria Math"/>
                </a:endParaRPr>
              </a:p>
              <a:p>
                <a:r>
                  <a:rPr lang="en-ZA" dirty="0" smtClean="0"/>
                  <a:t>Not hard to construct examples where (1,1) scores lower than (0,0)</a:t>
                </a:r>
              </a:p>
              <a:p>
                <a:r>
                  <a:rPr lang="en-ZA" dirty="0" smtClean="0"/>
                  <a:t>Is this relevant? – Yes! Empirical work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 r="-2444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1119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Banerjee’s “Multidimensional Gini”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ZA" dirty="0" smtClean="0"/>
              <a:t>Create an “</a:t>
            </a:r>
            <a:r>
              <a:rPr lang="en-ZA" dirty="0" err="1" smtClean="0"/>
              <a:t>uncentered</a:t>
            </a:r>
            <a:r>
              <a:rPr lang="en-ZA" dirty="0" smtClean="0"/>
              <a:t>” version of the principal components procedure:</a:t>
            </a:r>
          </a:p>
          <a:p>
            <a:pPr lvl="1"/>
            <a:r>
              <a:rPr lang="en-ZA" dirty="0" smtClean="0"/>
              <a:t>Divide every variable by its mean (in the binary variable case p</a:t>
            </a:r>
            <a:r>
              <a:rPr lang="en-ZA" baseline="-25000" dirty="0" smtClean="0"/>
              <a:t>i</a:t>
            </a:r>
            <a:r>
              <a:rPr lang="en-ZA" dirty="0" smtClean="0"/>
              <a:t>)</a:t>
            </a:r>
          </a:p>
          <a:p>
            <a:pPr lvl="1"/>
            <a:r>
              <a:rPr lang="en-ZA" dirty="0" smtClean="0"/>
              <a:t>This makes the procedure “scale independent”</a:t>
            </a:r>
          </a:p>
          <a:p>
            <a:pPr lvl="2"/>
            <a:r>
              <a:rPr lang="en-ZA" dirty="0" smtClean="0"/>
              <a:t>In the continuous variable case</a:t>
            </a:r>
          </a:p>
          <a:p>
            <a:pPr lvl="1"/>
            <a:r>
              <a:rPr lang="en-ZA" dirty="0" smtClean="0"/>
              <a:t>It has the side-effect of paying more attention to </a:t>
            </a:r>
            <a:r>
              <a:rPr lang="en-ZA" b="1" dirty="0" smtClean="0"/>
              <a:t>scarce assets</a:t>
            </a:r>
            <a:r>
              <a:rPr lang="en-ZA" dirty="0" smtClean="0"/>
              <a:t> in the binary variable </a:t>
            </a:r>
            <a:r>
              <a:rPr lang="en-ZA" dirty="0"/>
              <a:t>case</a:t>
            </a:r>
          </a:p>
          <a:p>
            <a:pPr lvl="2"/>
            <a:r>
              <a:rPr lang="en-ZA" dirty="0"/>
              <a:t>BUT this will also prove troublesome in some empirical </a:t>
            </a:r>
            <a:r>
              <a:rPr lang="en-ZA" dirty="0" smtClean="0"/>
              <a:t>cases</a:t>
            </a:r>
          </a:p>
          <a:p>
            <a:pPr lvl="1"/>
            <a:r>
              <a:rPr lang="en-ZA" dirty="0" smtClean="0"/>
              <a:t>Then extract the first principal component of the cross-product matrix</a:t>
            </a:r>
          </a:p>
          <a:p>
            <a:r>
              <a:rPr lang="en-ZA" dirty="0" smtClean="0"/>
              <a:t>Calculate Gini coefficient on this index</a:t>
            </a:r>
          </a:p>
        </p:txBody>
      </p:sp>
    </p:spTree>
    <p:extLst>
      <p:ext uri="{BB962C8B-B14F-4D97-AF65-F5344CB8AC3E}">
        <p14:creationId xmlns:p14="http://schemas.microsoft.com/office/powerpoint/2010/main" val="2092630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What does this do?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This procedure is guaranteed to give non-negative scores</a:t>
            </a:r>
          </a:p>
          <a:p>
            <a:r>
              <a:rPr lang="en-ZA" dirty="0" smtClean="0"/>
              <a:t>Banerjee proves that the Gini calculated in this way obeys (using continuous variables) obeys all the standard inequality axioms</a:t>
            </a:r>
          </a:p>
          <a:p>
            <a:r>
              <a:rPr lang="en-ZA" dirty="0" smtClean="0"/>
              <a:t>PLUS it will show an increase in inequality if a “correlation increasing transfer’’ is effected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97543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 the case of asset indices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It is guaranteed to give an asset index that obeys the principle of monotonicity</a:t>
            </a:r>
          </a:p>
          <a:p>
            <a:r>
              <a:rPr lang="en-ZA" dirty="0" smtClean="0"/>
              <a:t>It will have an absolute zero</a:t>
            </a:r>
          </a:p>
          <a:p>
            <a:r>
              <a:rPr lang="en-ZA" dirty="0" smtClean="0"/>
              <a:t>And it can be used to calculate Gini coefficients even when all variables are binary variables.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67784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Application to the DHS wealth index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900344"/>
              </p:ext>
            </p:extLst>
          </p:nvPr>
        </p:nvGraphicFramePr>
        <p:xfrm>
          <a:off x="323528" y="980728"/>
          <a:ext cx="8568952" cy="56750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4136"/>
                <a:gridCol w="1224136"/>
                <a:gridCol w="1080120"/>
                <a:gridCol w="1080120"/>
                <a:gridCol w="1008112"/>
                <a:gridCol w="1008112"/>
                <a:gridCol w="1080120"/>
                <a:gridCol w="864096"/>
              </a:tblGrid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VARIABLES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DHS WI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UC PCA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UC PCA2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PCA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PCA2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MCA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FA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water in house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0.252***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0.209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0.565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0.708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0.707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0.329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0.289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18973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electricity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0.180***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0.0814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0.220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0.663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0.657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0.265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radio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0.0978***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0.0515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0.140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0.467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0.477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0.206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0.113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18973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television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0.160***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0.101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0.273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0.678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0.680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0.312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0.301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refrigerator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0.179***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0.136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0.369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0.735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0.738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0.343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0.413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bicycle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0.0923***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0.600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1.401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0.490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0.501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0.233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0.137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18973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m.cycle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0.169***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52.57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0.788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0.821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0.412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0.193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18973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car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0.175***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0.490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1.202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0.766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0.777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0.368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0.320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rooms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0.0102***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0.0176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0.0482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0.0977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0.105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CAT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0.0221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18973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telephone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0.196***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0.378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0.989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0.813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0.818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0.387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0.397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18973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PC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0.210***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4.984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14.42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0.967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0.982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0.481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0.296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washing machine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0.203***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0.654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1.696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0.870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0.877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0.421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0.452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51039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donkey/horse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-0.0880***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2.836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4.523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-0.293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-0.118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-0.0849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sheep/cattle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-0.118***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0.291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0.509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-0.375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-0.156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-0.0909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>
                    <a:solidFill>
                      <a:srgbClr val="FFFF00"/>
                    </a:solidFill>
                  </a:tcPr>
                </a:tc>
              </a:tr>
              <a:tr h="3434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Observations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11,666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12,136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12,136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12,136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12,136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12,136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12,136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  <a:tr h="189738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R-squared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0.999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1.000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1.000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1.000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1.000</a:t>
                      </a:r>
                      <a:endParaRPr lang="en-ZA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1.000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 dirty="0">
                          <a:effectLst/>
                        </a:rPr>
                        <a:t>1.000</a:t>
                      </a:r>
                      <a:endParaRPr lang="en-ZA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10" marR="8710" marT="871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6797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Comparing the PCA 2 and UC PCA2 rankings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427754"/>
              </p:ext>
            </p:extLst>
          </p:nvPr>
        </p:nvGraphicFramePr>
        <p:xfrm>
          <a:off x="611562" y="1700807"/>
          <a:ext cx="7416824" cy="4392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6350"/>
                <a:gridCol w="1020079"/>
                <a:gridCol w="1020079"/>
                <a:gridCol w="1020079"/>
                <a:gridCol w="1020079"/>
                <a:gridCol w="1020079"/>
                <a:gridCol w="1020079"/>
              </a:tblGrid>
              <a:tr h="54906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 dirty="0" err="1">
                          <a:effectLst/>
                        </a:rPr>
                        <a:t>Quantiles</a:t>
                      </a:r>
                      <a:r>
                        <a:rPr lang="en-ZA" sz="1800" u="none" strike="noStrike" dirty="0">
                          <a:effectLst/>
                        </a:rPr>
                        <a:t> of UC PCA2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ZA" sz="1800" u="none" strike="noStrike">
                          <a:effectLst/>
                        </a:rPr>
                        <a:t>Quantiles of PCA 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Total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1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2 368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482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2 850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530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1 145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748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2 423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34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429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1 277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586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2 326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66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275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1 463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399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2 203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175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104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55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84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1 912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2 330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49061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Total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3 107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2 226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2 355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2 133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2 311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12 132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397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Overall argument: the negative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en-ZA" dirty="0" smtClean="0"/>
              <a:t>Main methods of generating asset indices (PCA, Factor Analysis, MCA) look for correlations between different “assets”</a:t>
            </a:r>
          </a:p>
          <a:p>
            <a:pPr lvl="1"/>
            <a:r>
              <a:rPr lang="en-ZA" dirty="0" smtClean="0"/>
              <a:t>Latent variable interpretation: what is common to the assets must be “wealth”</a:t>
            </a:r>
          </a:p>
          <a:p>
            <a:r>
              <a:rPr lang="en-ZA" dirty="0" smtClean="0"/>
              <a:t>This breaks down when there are assets that are particular to sub-groups (rural areas) such as livestock</a:t>
            </a:r>
          </a:p>
          <a:p>
            <a:pPr lvl="1"/>
            <a:r>
              <a:rPr lang="en-ZA" dirty="0" smtClean="0"/>
              <a:t>These assets are typically </a:t>
            </a:r>
            <a:r>
              <a:rPr lang="en-ZA" b="1" dirty="0" smtClean="0"/>
              <a:t>negatively</a:t>
            </a:r>
            <a:r>
              <a:rPr lang="en-ZA" dirty="0" smtClean="0"/>
              <a:t> correlated with the other assets</a:t>
            </a:r>
          </a:p>
          <a:p>
            <a:r>
              <a:rPr lang="en-ZA" dirty="0" smtClean="0"/>
              <a:t>Resulting index will violate the assumption that people with a lower score always have less “stuff” than people with a higher score</a:t>
            </a:r>
          </a:p>
        </p:txBody>
      </p:sp>
    </p:spTree>
    <p:extLst>
      <p:ext uri="{BB962C8B-B14F-4D97-AF65-F5344CB8AC3E}">
        <p14:creationId xmlns:p14="http://schemas.microsoft.com/office/powerpoint/2010/main" val="4242171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Comparing the rankings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788229"/>
              </p:ext>
            </p:extLst>
          </p:nvPr>
        </p:nvGraphicFramePr>
        <p:xfrm>
          <a:off x="755576" y="1844823"/>
          <a:ext cx="7920880" cy="4464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110"/>
                <a:gridCol w="990110"/>
                <a:gridCol w="990110"/>
                <a:gridCol w="990110"/>
                <a:gridCol w="990110"/>
                <a:gridCol w="990110"/>
                <a:gridCol w="990110"/>
                <a:gridCol w="990110"/>
              </a:tblGrid>
              <a:tr h="558062"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DHS WI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PCA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PCA 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MCA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FA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UC PCA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UC PCA 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8062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DHS WI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</a:rPr>
                        <a:t> 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8062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PCA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0.9435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8062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PCA 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0.9337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0.9974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8062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MCA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0.999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0.9973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8062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FA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0.9449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0.9968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0.9952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0.9959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8062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UC PCA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0.3059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0.3862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0.3995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0.3956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0.362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 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558062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UC PCA 2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0.6247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0.7391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0.7559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0.747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0.7234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0.4539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8112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Proportion poor (bottom 40%)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9177320"/>
              </p:ext>
            </p:extLst>
          </p:nvPr>
        </p:nvGraphicFramePr>
        <p:xfrm>
          <a:off x="1835696" y="1700808"/>
          <a:ext cx="6048673" cy="48965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9429"/>
                <a:gridCol w="1022311"/>
                <a:gridCol w="1022311"/>
                <a:gridCol w="1022311"/>
                <a:gridCol w="1022311"/>
              </a:tblGrid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Linearized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Over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Mean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Std. Err.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ZA" sz="1600" u="none" strike="noStrike">
                          <a:effectLst/>
                        </a:rPr>
                        <a:t>[95% Conf. Interval]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DHS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capital, large city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0.098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0.013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0.072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0.123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small city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0.178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0.024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0.131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0.225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town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0.204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0.031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0.142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0.265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countryside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0.720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0.020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0.681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0.759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PCA 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 dirty="0">
                          <a:effectLst/>
                        </a:rPr>
                        <a:t> 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capital, large city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0.146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0.014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0.119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0.173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small city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0.220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0.021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0.179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0.261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town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0.291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0.032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0.229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0.353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countryside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0.648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0.019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0.610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0.686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UC PCA 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 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capital, large city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0.198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0.015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0.169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0.227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small city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0.275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0.022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0.232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0.317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town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0.372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0.033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0.308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0.437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u="none" strike="noStrike">
                          <a:effectLst/>
                        </a:rPr>
                        <a:t>countryside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1143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0.597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0.016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>
                          <a:effectLst/>
                        </a:rPr>
                        <a:t>0.566</a:t>
                      </a:r>
                      <a:endParaRPr lang="en-ZA" sz="16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600" u="none" strike="noStrike" dirty="0">
                          <a:effectLst/>
                        </a:rPr>
                        <a:t>0.628</a:t>
                      </a:r>
                      <a:endParaRPr lang="en-ZA" sz="16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7377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Asset inequality by area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561193"/>
              </p:ext>
            </p:extLst>
          </p:nvPr>
        </p:nvGraphicFramePr>
        <p:xfrm>
          <a:off x="971598" y="1628802"/>
          <a:ext cx="6768752" cy="432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3256"/>
                <a:gridCol w="1108874"/>
                <a:gridCol w="1108874"/>
                <a:gridCol w="1108874"/>
                <a:gridCol w="1108874"/>
              </a:tblGrid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</a:rPr>
                        <a:t>Group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Estimate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STE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LB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UB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</a:rPr>
                        <a:t>1: capital, large city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0.566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0.009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0.549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0.583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2: small city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0.538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0.014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0.511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0.566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3: town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0.569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0.023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0.524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0.614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4: countryside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0.609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0.014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0.582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0.636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</a:rPr>
                        <a:t>Population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0.623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0.007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</a:rPr>
                        <a:t>0.610</a:t>
                      </a:r>
                      <a:endParaRPr lang="en-ZA" sz="18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</a:rPr>
                        <a:t>0.636</a:t>
                      </a:r>
                      <a:endParaRPr lang="en-ZA" sz="18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710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South Africa 1993-2008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400" y="1600200"/>
            <a:ext cx="6223199" cy="4525963"/>
          </a:xfrm>
        </p:spPr>
      </p:pic>
    </p:spTree>
    <p:extLst>
      <p:ext uri="{BB962C8B-B14F-4D97-AF65-F5344CB8AC3E}">
        <p14:creationId xmlns:p14="http://schemas.microsoft.com/office/powerpoint/2010/main" val="2620503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r>
              <a:rPr lang="en-ZA" dirty="0" smtClean="0"/>
              <a:t>Asset holdings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672377"/>
              </p:ext>
            </p:extLst>
          </p:nvPr>
        </p:nvGraphicFramePr>
        <p:xfrm>
          <a:off x="899594" y="836712"/>
          <a:ext cx="7725540" cy="56166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5108"/>
                <a:gridCol w="1545108"/>
                <a:gridCol w="1545108"/>
                <a:gridCol w="1545108"/>
                <a:gridCol w="1545108"/>
              </a:tblGrid>
              <a:tr h="26745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 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 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Linearized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 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</a:rPr>
                        <a:t> 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/>
                </a:tc>
              </a:tr>
              <a:tr h="26745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Over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Mean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Std. Err.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[95% Conf. Interval]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electricity</a:t>
                      </a:r>
                      <a:r>
                        <a:rPr lang="en-ZA" sz="1400" u="none" strike="noStrike" baseline="0" dirty="0" smtClean="0">
                          <a:effectLst/>
                        </a:rPr>
                        <a:t>         </a:t>
                      </a:r>
                      <a:r>
                        <a:rPr lang="en-ZA" sz="1400" u="none" strike="noStrike" dirty="0" smtClean="0">
                          <a:effectLst/>
                        </a:rPr>
                        <a:t>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0.459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0.024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0.411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0.507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0.779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0.020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0.740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0.818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Piped water     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0.506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0.027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0.454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0.559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0.697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0.025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0.648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0.746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 radio                 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0.811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0.796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0.826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0.694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0.012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0.672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0.717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TV                      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0.477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0.441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0.512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0.703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0.671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0.736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Fridge                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0.399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0.020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0.360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0.438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0.609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0.020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0.569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0.648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Motor</a:t>
                      </a:r>
                      <a:r>
                        <a:rPr lang="en-ZA" sz="1400" u="none" strike="noStrike" baseline="0" dirty="0" smtClean="0">
                          <a:effectLst/>
                        </a:rPr>
                        <a:t>               </a:t>
                      </a:r>
                      <a:r>
                        <a:rPr lang="en-ZA" sz="1400" u="none" strike="noStrike" dirty="0" smtClean="0">
                          <a:effectLst/>
                        </a:rPr>
                        <a:t>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0.247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0.215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0.279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0.220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0.184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0.256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Livestock           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0.110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0.011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0.089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0.132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0.100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0.011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0.078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0.122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Land line           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0.242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0.018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0.206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0.278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0.143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0.015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0.114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0.172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Cell phone        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0.807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0.011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0.786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0.828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 smtClean="0">
                          <a:effectLst/>
                        </a:rPr>
                        <a:t>Any phone        1993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0.242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</a:rPr>
                        <a:t>0.018</a:t>
                      </a:r>
                      <a:endParaRPr lang="en-ZA" sz="1400" b="0" i="0" u="none" strike="noStrike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0.206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0.278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2008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0.827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0.010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0.808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</a:rPr>
                        <a:t>0.847</a:t>
                      </a:r>
                      <a:endParaRPr lang="en-ZA" sz="1400" b="0" i="0" u="none" strike="noStrike" dirty="0">
                        <a:effectLst/>
                        <a:latin typeface="Arial"/>
                      </a:endParaRPr>
                    </a:p>
                  </a:txBody>
                  <a:tcPr marL="8335" marR="8335" marT="833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031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South Africa - Assets</a:t>
            </a: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400" y="1600200"/>
            <a:ext cx="6223199" cy="4525963"/>
          </a:xfrm>
        </p:spPr>
      </p:pic>
    </p:spTree>
    <p:extLst>
      <p:ext uri="{BB962C8B-B14F-4D97-AF65-F5344CB8AC3E}">
        <p14:creationId xmlns:p14="http://schemas.microsoft.com/office/powerpoint/2010/main" val="15549264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Why the difference?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ZA" dirty="0" smtClean="0"/>
              <a:t>Incomes have increased across the board</a:t>
            </a:r>
          </a:p>
          <a:p>
            <a:pPr lvl="1"/>
            <a:r>
              <a:rPr lang="en-ZA" dirty="0" smtClean="0"/>
              <a:t>Inequality stayed constant</a:t>
            </a:r>
          </a:p>
          <a:p>
            <a:r>
              <a:rPr lang="en-ZA" dirty="0" smtClean="0"/>
              <a:t>Asset register, however, is fixed:</a:t>
            </a:r>
          </a:p>
          <a:p>
            <a:pPr lvl="1"/>
            <a:r>
              <a:rPr lang="en-ZA" dirty="0" smtClean="0"/>
              <a:t>Higher proportions of South Africans have access to these</a:t>
            </a:r>
          </a:p>
          <a:p>
            <a:pPr lvl="1"/>
            <a:r>
              <a:rPr lang="en-ZA" dirty="0" smtClean="0"/>
              <a:t>Hence this measure goes down</a:t>
            </a:r>
          </a:p>
          <a:p>
            <a:r>
              <a:rPr lang="en-ZA" dirty="0" smtClean="0"/>
              <a:t>The two methods really ask different questions</a:t>
            </a:r>
          </a:p>
          <a:p>
            <a:pPr lvl="1"/>
            <a:r>
              <a:rPr lang="en-ZA" dirty="0" smtClean="0"/>
              <a:t>Asset inequality measure looks at the gap between the “haves” and the “have </a:t>
            </a:r>
            <a:r>
              <a:rPr lang="en-ZA" dirty="0" err="1" smtClean="0"/>
              <a:t>nots</a:t>
            </a:r>
            <a:r>
              <a:rPr lang="en-ZA" dirty="0" smtClean="0"/>
              <a:t>”</a:t>
            </a:r>
          </a:p>
          <a:p>
            <a:pPr lvl="2"/>
            <a:r>
              <a:rPr lang="en-ZA" dirty="0" smtClean="0"/>
              <a:t>Is scale dependent</a:t>
            </a:r>
          </a:p>
          <a:p>
            <a:pPr lvl="1"/>
            <a:r>
              <a:rPr lang="en-ZA" dirty="0" smtClean="0"/>
              <a:t>Income inequality looks at the distribution of incomes, where essentially everyone has something</a:t>
            </a:r>
          </a:p>
          <a:p>
            <a:pPr lvl="2"/>
            <a:r>
              <a:rPr lang="en-ZA" dirty="0" smtClean="0"/>
              <a:t>Is scale independent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36803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Overall argument: the positive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77500" lnSpcReduction="20000"/>
          </a:bodyPr>
          <a:lstStyle/>
          <a:p>
            <a:r>
              <a:rPr lang="en-ZA" dirty="0" smtClean="0"/>
              <a:t>It is possible to construct indices in a way which sidesteps these issues </a:t>
            </a:r>
          </a:p>
          <a:p>
            <a:r>
              <a:rPr lang="en-ZA" dirty="0" smtClean="0"/>
              <a:t>In the process it is possible to give a cardinal interpretation to the indices, i.e. we can estimate inequality measures with them</a:t>
            </a:r>
          </a:p>
          <a:p>
            <a:r>
              <a:rPr lang="en-ZA" dirty="0" smtClean="0"/>
              <a:t>When applying these measures to South African data we find that "asset inequality" has decreased markedly between 1993 and 2008</a:t>
            </a:r>
          </a:p>
          <a:p>
            <a:pPr lvl="1"/>
            <a:r>
              <a:rPr lang="en-ZA" dirty="0" smtClean="0"/>
              <a:t>This contrasts with the money-metric measures</a:t>
            </a:r>
          </a:p>
          <a:p>
            <a:pPr lvl="1"/>
            <a:r>
              <a:rPr lang="en-ZA" dirty="0" smtClean="0"/>
              <a:t>If incomes rise across the board then asset holdings with a static schedule will show increases in attainment while inequality will stay constant</a:t>
            </a:r>
          </a:p>
          <a:p>
            <a:pPr marL="57150" indent="0">
              <a:buNone/>
            </a:pPr>
            <a:r>
              <a:rPr lang="en-ZA" b="1" dirty="0" smtClean="0"/>
              <a:t>BUT</a:t>
            </a:r>
          </a:p>
          <a:p>
            <a:r>
              <a:rPr lang="en-ZA" dirty="0" smtClean="0"/>
              <a:t>Creation of asset indices should proceed carefully -- examining whether the implied coefficients make sense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7131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Motivation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en-ZA" dirty="0" smtClean="0"/>
              <a:t>Asset indices have become very widely used in the development literature, particularly with the release of the DHS wealth indices</a:t>
            </a:r>
          </a:p>
          <a:p>
            <a:pPr lvl="1"/>
            <a:r>
              <a:rPr lang="en-ZA" dirty="0" smtClean="0"/>
              <a:t>13 900 "hits" for "DHS wealth index" on Google Scholar</a:t>
            </a:r>
          </a:p>
          <a:p>
            <a:pPr lvl="1"/>
            <a:r>
              <a:rPr lang="en-ZA" dirty="0" smtClean="0"/>
              <a:t>2 434 Google Scholar citations of the </a:t>
            </a:r>
            <a:r>
              <a:rPr lang="en-ZA" dirty="0" err="1" smtClean="0"/>
              <a:t>Filmer</a:t>
            </a:r>
            <a:r>
              <a:rPr lang="en-ZA" dirty="0" smtClean="0"/>
              <a:t> and Pritchett article</a:t>
            </a:r>
          </a:p>
          <a:p>
            <a:pPr lvl="1"/>
            <a:r>
              <a:rPr lang="en-ZA" dirty="0" smtClean="0"/>
              <a:t>591 Google Scholar citations of the </a:t>
            </a:r>
            <a:r>
              <a:rPr lang="en-ZA" dirty="0" err="1" smtClean="0"/>
              <a:t>Rutstein</a:t>
            </a:r>
            <a:r>
              <a:rPr lang="en-ZA" dirty="0" smtClean="0"/>
              <a:t> and Johnson (DHS wealth index) paper</a:t>
            </a:r>
          </a:p>
          <a:p>
            <a:r>
              <a:rPr lang="en-ZA" dirty="0" smtClean="0"/>
              <a:t>Use of these indices has been externally validated (e.g. against income)</a:t>
            </a:r>
          </a:p>
          <a:p>
            <a:r>
              <a:rPr lang="en-ZA" dirty="0" smtClean="0"/>
              <a:t>But in at least some cases they are internally inconsistent (as we will show)</a:t>
            </a:r>
          </a:p>
          <a:p>
            <a:r>
              <a:rPr lang="en-ZA" dirty="0" smtClean="0"/>
              <a:t>Asset indices have proved extremely useful in broadly separating "poor" from the "rich“</a:t>
            </a:r>
          </a:p>
          <a:p>
            <a:r>
              <a:rPr lang="en-ZA" dirty="0" smtClean="0"/>
              <a:t>Cannot use indices to measure inequality or changes in inequality -- yet in some cases assets is all we have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0104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Literature: Principal Components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The </a:t>
            </a:r>
            <a:r>
              <a:rPr lang="en-ZA" dirty="0" err="1" smtClean="0"/>
              <a:t>Filmer</a:t>
            </a:r>
            <a:r>
              <a:rPr lang="en-ZA" dirty="0" smtClean="0"/>
              <a:t> and Pritchett (2001) paper argued that the first principal component of a series of asset variables should be thought of as "wealth".</a:t>
            </a:r>
          </a:p>
          <a:p>
            <a:r>
              <a:rPr lang="en-ZA" dirty="0"/>
              <a:t>This interpretation has underpinned its adoption by the DHS as the default approach for creating the “DHS wealth index</a:t>
            </a:r>
            <a:r>
              <a:rPr lang="en-ZA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607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Latent variable interpretation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ZA" dirty="0" smtClean="0"/>
                  <a:t>Write asset equations as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Z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11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21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ZA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Z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12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22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  <m:r>
                            <a:rPr lang="en-ZA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ZA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b="0" i="1" smtClean="0">
                          <a:latin typeface="Cambria Math"/>
                        </a:rPr>
                        <m:t>…</m:t>
                      </m:r>
                    </m:oMath>
                  </m:oMathPara>
                </a14:m>
                <a:endParaRPr lang="en-ZA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Z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ZA" b="0" i="1" smtClean="0">
                          <a:latin typeface="Cambria Math"/>
                        </a:rPr>
                        <m:t>+…+</m:t>
                      </m:r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𝑘𝑘</m:t>
                          </m:r>
                        </m:sub>
                      </m:sSub>
                      <m:sSub>
                        <m:sSubPr>
                          <m:ctrlPr>
                            <a:rPr lang="en-ZA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ZA" b="0" i="1" smtClean="0"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ZA" b="0" i="1" smtClean="0">
                              <a:latin typeface="Cambria Math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ZA" dirty="0" smtClean="0"/>
              </a:p>
              <a:p>
                <a:pPr marL="0" indent="0">
                  <a:buNone/>
                </a:pPr>
                <a:r>
                  <a:rPr lang="en-ZA" dirty="0" smtClean="0"/>
                  <a:t>with A</a:t>
                </a:r>
                <a:r>
                  <a:rPr lang="en-ZA" baseline="-25000" dirty="0" smtClean="0"/>
                  <a:t>1</a:t>
                </a:r>
                <a:r>
                  <a:rPr lang="en-ZA" dirty="0" smtClean="0"/>
                  <a:t>,A</a:t>
                </a:r>
                <a:r>
                  <a:rPr lang="en-ZA" baseline="-25000" dirty="0" smtClean="0"/>
                  <a:t>2</a:t>
                </a:r>
                <a:r>
                  <a:rPr lang="en-ZA" dirty="0" smtClean="0"/>
                  <a:t>…,</a:t>
                </a:r>
                <a:r>
                  <a:rPr lang="en-ZA" dirty="0" err="1" smtClean="0"/>
                  <a:t>A</a:t>
                </a:r>
                <a:r>
                  <a:rPr lang="en-ZA" baseline="-25000" dirty="0" err="1" smtClean="0"/>
                  <a:t>k</a:t>
                </a:r>
                <a:r>
                  <a:rPr lang="en-ZA" dirty="0" smtClean="0"/>
                  <a:t> mutually orthogonal</a:t>
                </a:r>
              </a:p>
              <a:p>
                <a:r>
                  <a:rPr lang="en-ZA" dirty="0" smtClean="0"/>
                  <a:t>Then A</a:t>
                </a:r>
                <a:r>
                  <a:rPr lang="en-ZA" baseline="-25000" dirty="0" smtClean="0"/>
                  <a:t>1</a:t>
                </a:r>
                <a:r>
                  <a:rPr lang="en-ZA" dirty="0" smtClean="0"/>
                  <a:t> is the variable that explains most of what is “common” to the assets </a:t>
                </a:r>
                <a:r>
                  <a:rPr lang="en-ZA" dirty="0" err="1" smtClean="0"/>
                  <a:t>a</a:t>
                </a:r>
                <a:r>
                  <a:rPr lang="en-ZA" baseline="-25000" dirty="0" err="1" smtClean="0"/>
                  <a:t>i</a:t>
                </a:r>
                <a:endParaRPr lang="en-ZA" dirty="0" smtClean="0"/>
              </a:p>
              <a:p>
                <a:pPr marL="0" indent="0">
                  <a:buNone/>
                </a:pPr>
                <a:endParaRPr lang="en-ZA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7336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The mechanics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ZA" dirty="0" smtClean="0"/>
              <a:t>Variables are standardized (de-</a:t>
            </a:r>
            <a:r>
              <a:rPr lang="en-ZA" dirty="0" err="1" smtClean="0"/>
              <a:t>meaned</a:t>
            </a:r>
            <a:r>
              <a:rPr lang="en-ZA" dirty="0" smtClean="0"/>
              <a:t>, divided by their standard deviations)</a:t>
            </a:r>
          </a:p>
          <a:p>
            <a:r>
              <a:rPr lang="en-ZA" dirty="0" smtClean="0"/>
              <a:t>The scoring coefficients are given by the first eigenvector of the correlation matrix</a:t>
            </a:r>
          </a:p>
          <a:p>
            <a:endParaRPr lang="en-ZA" dirty="0"/>
          </a:p>
          <a:p>
            <a:pPr marL="0" indent="0">
              <a:buNone/>
            </a:pPr>
            <a:r>
              <a:rPr lang="en-ZA" b="1" dirty="0"/>
              <a:t>Consequences:</a:t>
            </a:r>
          </a:p>
          <a:p>
            <a:r>
              <a:rPr lang="en-ZA" dirty="0"/>
              <a:t>Asset indices have mean zero (i.e. can’t use traditional inequality measures on them)</a:t>
            </a:r>
          </a:p>
          <a:p>
            <a:r>
              <a:rPr lang="en-ZA" dirty="0"/>
              <a:t>The  implicit “weights” on each of the assets are a combination of the score </a:t>
            </a:r>
            <a:r>
              <a:rPr lang="en-ZA" b="1" dirty="0"/>
              <a:t>and</a:t>
            </a:r>
            <a:r>
              <a:rPr lang="en-ZA" dirty="0"/>
              <a:t> the standardization</a:t>
            </a:r>
          </a:p>
          <a:p>
            <a:pPr lvl="1"/>
            <a:r>
              <a:rPr lang="en-ZA" dirty="0"/>
              <a:t>Generally not reported/interrogated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39796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Starting from scratch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Desirable properties:</a:t>
            </a:r>
          </a:p>
          <a:p>
            <a:pPr lvl="1"/>
            <a:r>
              <a:rPr lang="en-ZA" dirty="0" smtClean="0"/>
              <a:t>Asset index should be monotonic (people that have more, should be ranked higher)</a:t>
            </a:r>
          </a:p>
          <a:p>
            <a:pPr lvl="1"/>
            <a:r>
              <a:rPr lang="en-ZA" dirty="0" smtClean="0"/>
              <a:t>Somebody who has </a:t>
            </a:r>
            <a:r>
              <a:rPr lang="en-ZA" b="1" dirty="0" smtClean="0"/>
              <a:t>no</a:t>
            </a:r>
            <a:r>
              <a:rPr lang="en-ZA" dirty="0" smtClean="0"/>
              <a:t> assets should get a score of zero</a:t>
            </a:r>
          </a:p>
          <a:p>
            <a:pPr lvl="2"/>
            <a:r>
              <a:rPr lang="en-ZA" dirty="0" smtClean="0"/>
              <a:t>Implies that we are not including “</a:t>
            </a:r>
            <a:r>
              <a:rPr lang="en-ZA" dirty="0" err="1" smtClean="0"/>
              <a:t>bads</a:t>
            </a:r>
            <a:r>
              <a:rPr lang="en-ZA" dirty="0" smtClean="0"/>
              <a:t>”</a:t>
            </a:r>
          </a:p>
          <a:p>
            <a:pPr lvl="1"/>
            <a:r>
              <a:rPr lang="en-ZA" dirty="0" smtClean="0"/>
              <a:t>Approach should work both with binary and with continuous data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86343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Thinking about inequality using binary variables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Many of the traditional “thought experiments” don’t work in this context:</a:t>
            </a:r>
          </a:p>
          <a:p>
            <a:pPr lvl="1"/>
            <a:r>
              <a:rPr lang="en-ZA" dirty="0" smtClean="0"/>
              <a:t>e.g. there is no way to do a transfer from a richer to a poorer person while keeping their ranks in the distribution unchanged</a:t>
            </a:r>
          </a:p>
          <a:p>
            <a:pPr lvl="1"/>
            <a:r>
              <a:rPr lang="en-ZA" dirty="0" smtClean="0"/>
              <a:t>It is impossible to scale all holdings up by an arbitrary constant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38681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1659</Words>
  <Application>Microsoft Office PowerPoint</Application>
  <PresentationFormat>On-screen Show (4:3)</PresentationFormat>
  <Paragraphs>570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Cambria Math</vt:lpstr>
      <vt:lpstr>Office Theme</vt:lpstr>
      <vt:lpstr>Measuring Inequality by Asset Indices: the case of South Africa </vt:lpstr>
      <vt:lpstr>Overall argument: the negative</vt:lpstr>
      <vt:lpstr>Overall argument: the positive</vt:lpstr>
      <vt:lpstr>Motivation</vt:lpstr>
      <vt:lpstr>Literature: Principal Components</vt:lpstr>
      <vt:lpstr>Latent variable interpretation</vt:lpstr>
      <vt:lpstr>The mechanics</vt:lpstr>
      <vt:lpstr>Starting from scratch</vt:lpstr>
      <vt:lpstr>Thinking about inequality using binary variables</vt:lpstr>
      <vt:lpstr>The case of one dummy variable</vt:lpstr>
      <vt:lpstr>Two binary variables</vt:lpstr>
      <vt:lpstr>PCA index</vt:lpstr>
      <vt:lpstr>More critically</vt:lpstr>
      <vt:lpstr>Why is this the case?</vt:lpstr>
      <vt:lpstr>Banerjee’s “Multidimensional Gini”</vt:lpstr>
      <vt:lpstr>What does this do?</vt:lpstr>
      <vt:lpstr>In the case of asset indices</vt:lpstr>
      <vt:lpstr>Application to the DHS wealth index</vt:lpstr>
      <vt:lpstr>Comparing the PCA 2 and UC PCA2 rankings</vt:lpstr>
      <vt:lpstr>Comparing the rankings</vt:lpstr>
      <vt:lpstr>Proportion poor (bottom 40%)</vt:lpstr>
      <vt:lpstr>Asset inequality by area</vt:lpstr>
      <vt:lpstr>South Africa 1993-2008</vt:lpstr>
      <vt:lpstr>Asset holdings</vt:lpstr>
      <vt:lpstr>South Africa - Assets</vt:lpstr>
      <vt:lpstr>Why the difference?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Inequality by Assets</dc:title>
  <dc:creator>martin</dc:creator>
  <cp:lastModifiedBy>Martin</cp:lastModifiedBy>
  <cp:revision>27</cp:revision>
  <dcterms:created xsi:type="dcterms:W3CDTF">2014-04-24T14:31:33Z</dcterms:created>
  <dcterms:modified xsi:type="dcterms:W3CDTF">2014-11-04T13:16:55Z</dcterms:modified>
</cp:coreProperties>
</file>